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3"/>
  </p:notesMasterIdLst>
  <p:sldIdLst>
    <p:sldId id="256" r:id="rId4"/>
    <p:sldId id="340" r:id="rId5"/>
    <p:sldId id="312" r:id="rId6"/>
    <p:sldId id="1664" r:id="rId7"/>
    <p:sldId id="342" r:id="rId8"/>
    <p:sldId id="1709" r:id="rId9"/>
    <p:sldId id="1715" r:id="rId10"/>
    <p:sldId id="1511" r:id="rId11"/>
    <p:sldId id="1713" r:id="rId12"/>
    <p:sldId id="1622" r:id="rId13"/>
    <p:sldId id="1652" r:id="rId14"/>
    <p:sldId id="1665" r:id="rId15"/>
    <p:sldId id="1717" r:id="rId16"/>
    <p:sldId id="1722" r:id="rId17"/>
    <p:sldId id="1718" r:id="rId18"/>
    <p:sldId id="1719" r:id="rId19"/>
    <p:sldId id="1720" r:id="rId20"/>
    <p:sldId id="1721" r:id="rId21"/>
    <p:sldId id="1723" r:id="rId2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202"/>
    <a:srgbClr val="990099"/>
    <a:srgbClr val="007033"/>
    <a:srgbClr val="E39A39"/>
    <a:srgbClr val="E7FF01"/>
    <a:srgbClr val="1D3A00"/>
    <a:srgbClr val="5EEC3C"/>
    <a:srgbClr val="CC0099"/>
    <a:srgbClr val="6C1A00"/>
    <a:srgbClr val="00AA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88430" autoAdjust="0"/>
  </p:normalViewPr>
  <p:slideViewPr>
    <p:cSldViewPr>
      <p:cViewPr varScale="1">
        <p:scale>
          <a:sx n="185" d="100"/>
          <a:sy n="185" d="100"/>
        </p:scale>
        <p:origin x="3642" y="13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65195" y="2113635"/>
            <a:ext cx="7177135" cy="167975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5195" y="3946095"/>
            <a:ext cx="7164342" cy="610821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28470"/>
            <a:ext cx="8246070" cy="76352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044700"/>
            <a:ext cx="8246070" cy="3817623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5" y="281175"/>
            <a:ext cx="6413610" cy="78868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425" y="1044700"/>
            <a:ext cx="6413610" cy="381762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28470"/>
            <a:ext cx="8093365" cy="76352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502815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1975212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502815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975212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flightsimtees.com/products/fsim-uk-2026-official-event-te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iscord.gg/4BcsYh8J9s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s://www.flightsimulator.com/microsoft-flight-simulator-releases-local-legend-25-the-heinkel-he-70-blitz/" TargetMode="External"/><Relationship Id="rId7" Type="http://schemas.openxmlformats.org/officeDocument/2006/relationships/image" Target="../media/image21.jpeg"/><Relationship Id="rId2" Type="http://schemas.openxmlformats.org/officeDocument/2006/relationships/hyperlink" Target="https://www.flightsimulator.com/microsoft-flight-simulator-releases-city-update-16-ital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flywithskylink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hyperlink" Target="https://burningbluedesign.com/product/enhanced-global-vegetation/" TargetMode="External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ffb-bridge.com/" TargetMode="External"/><Relationship Id="rId2" Type="http://schemas.openxmlformats.org/officeDocument/2006/relationships/hyperlink" Target="https://ffb-bridge.com/moza-partnershi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149" y="1960930"/>
            <a:ext cx="8551480" cy="167975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000" b="1" dirty="0"/>
              <a:t>Flight Simulation News September 2026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5195" y="3946095"/>
            <a:ext cx="7164342" cy="6108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27 September 2026</a:t>
            </a:r>
          </a:p>
        </p:txBody>
      </p:sp>
      <p:pic>
        <p:nvPicPr>
          <p:cNvPr id="5" name="Picture 4" descr="A logo for a flight simulation group&#10;&#10;AI-generated content may be incorrect.">
            <a:extLst>
              <a:ext uri="{FF2B5EF4-FFF2-40B4-BE49-F238E27FC236}">
                <a16:creationId xmlns:a16="http://schemas.microsoft.com/office/drawing/2014/main" id="{4CB577E9-BC24-73B5-6197-87019611AC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0690" y="247513"/>
            <a:ext cx="1560711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C3F93-7F6F-4BE6-C3CC-9DC5D14BB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4617" y="3851838"/>
            <a:ext cx="2443280" cy="122164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3600" dirty="0"/>
              <a:t>Presentation on news &amp; reviews will start at: </a:t>
            </a:r>
          </a:p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r>
              <a:rPr lang="en-GB" sz="4800" dirty="0"/>
              <a:t>12:00h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14D07F-0A44-C41C-9D59-A9B3417F3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5" y="128470"/>
            <a:ext cx="8246070" cy="763525"/>
          </a:xfrm>
        </p:spPr>
        <p:txBody>
          <a:bodyPr/>
          <a:lstStyle/>
          <a:p>
            <a:r>
              <a:rPr lang="en-GB" dirty="0"/>
              <a:t>BFSG News &amp; Reviews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231406-3B67-708F-A82C-1F9554CB78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3103" y="1050246"/>
            <a:ext cx="3086307" cy="280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73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84A00-0D9F-C501-A032-421A63649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58320-9D33-5BA1-5102-15F54403E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6" y="2266340"/>
            <a:ext cx="8246070" cy="25959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600" b="1" dirty="0"/>
              <a:t>Parish Notices</a:t>
            </a:r>
          </a:p>
        </p:txBody>
      </p:sp>
    </p:spTree>
    <p:extLst>
      <p:ext uri="{BB962C8B-B14F-4D97-AF65-F5344CB8AC3E}">
        <p14:creationId xmlns:p14="http://schemas.microsoft.com/office/powerpoint/2010/main" val="1814544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EEF08-480A-F294-06FC-E548B793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</a:t>
            </a:r>
            <a:r>
              <a:rPr lang="en-GB" baseline="30000" dirty="0"/>
              <a:t>th</a:t>
            </a:r>
            <a:r>
              <a:rPr lang="en-GB" dirty="0"/>
              <a:t> Anniversary Logo</a:t>
            </a:r>
          </a:p>
        </p:txBody>
      </p:sp>
      <p:pic>
        <p:nvPicPr>
          <p:cNvPr id="6" name="Picture 5" descr="A logo for a flight simulation group&#10;&#10;AI-generated content may be incorrect.">
            <a:extLst>
              <a:ext uri="{FF2B5EF4-FFF2-40B4-BE49-F238E27FC236}">
                <a16:creationId xmlns:a16="http://schemas.microsoft.com/office/drawing/2014/main" id="{E37049A3-C630-E893-2E50-1C0D6F501D7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555" y="1044700"/>
            <a:ext cx="2137870" cy="21378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289EDB-4FD1-9091-668A-1201C732C617}"/>
              </a:ext>
            </a:extLst>
          </p:cNvPr>
          <p:cNvSpPr txBox="1"/>
          <p:nvPr/>
        </p:nvSpPr>
        <p:spPr>
          <a:xfrm>
            <a:off x="5786073" y="1458424"/>
            <a:ext cx="1068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£5 each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460920-546B-2B21-2DB2-267BF7175271}"/>
              </a:ext>
            </a:extLst>
          </p:cNvPr>
          <p:cNvSpPr txBox="1"/>
          <p:nvPr/>
        </p:nvSpPr>
        <p:spPr>
          <a:xfrm>
            <a:off x="2739540" y="1623212"/>
            <a:ext cx="1068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£5 each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2A5E95-AA80-E506-7B23-3324D54750CA}"/>
              </a:ext>
            </a:extLst>
          </p:cNvPr>
          <p:cNvSpPr txBox="1"/>
          <p:nvPr/>
        </p:nvSpPr>
        <p:spPr>
          <a:xfrm>
            <a:off x="3258910" y="4291192"/>
            <a:ext cx="1527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A5 notebook (lined / plain)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E0143D-880D-F2B4-C750-B96A591182CD}"/>
              </a:ext>
            </a:extLst>
          </p:cNvPr>
          <p:cNvSpPr txBox="1"/>
          <p:nvPr/>
        </p:nvSpPr>
        <p:spPr>
          <a:xfrm>
            <a:off x="6253705" y="3877468"/>
            <a:ext cx="2595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Foam back mouse mat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0EE0E2-17F2-CA95-E056-BD5F8714E30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4128" y="1872147"/>
            <a:ext cx="3240203" cy="19609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30B3A0-133F-8C3A-DB47-5FAA3AF7D1D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274" y="1992544"/>
            <a:ext cx="2444686" cy="229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63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14D07F-0A44-C41C-9D59-A9B3417F3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5" y="128470"/>
            <a:ext cx="8246070" cy="763525"/>
          </a:xfrm>
        </p:spPr>
        <p:txBody>
          <a:bodyPr/>
          <a:lstStyle/>
          <a:p>
            <a:r>
              <a:rPr lang="en-GB" dirty="0"/>
              <a:t>Monthly Meeting Dates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E704-2605-27DD-2A85-FE5E29C5F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61" y="1044700"/>
            <a:ext cx="3970330" cy="38176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chemeClr val="tx2"/>
                </a:solidFill>
              </a:rPr>
              <a:t>2026 Monthly Meeting Dates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DBFBD2-F283-1B53-399C-F265AE48D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86" y="1717642"/>
            <a:ext cx="1292211" cy="13133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99DE11-9679-7DCF-1D42-F4C226DE1DD1}"/>
              </a:ext>
            </a:extLst>
          </p:cNvPr>
          <p:cNvSpPr txBox="1"/>
          <p:nvPr/>
        </p:nvSpPr>
        <p:spPr>
          <a:xfrm>
            <a:off x="1976014" y="1808225"/>
            <a:ext cx="595549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070C0"/>
                </a:solidFill>
              </a:rPr>
              <a:t>10</a:t>
            </a:r>
            <a:r>
              <a:rPr lang="en-GB" sz="2800" b="1" baseline="30000" dirty="0">
                <a:solidFill>
                  <a:srgbClr val="0070C0"/>
                </a:solidFill>
              </a:rPr>
              <a:t>th</a:t>
            </a:r>
            <a:r>
              <a:rPr lang="en-GB" sz="2800" b="1" dirty="0">
                <a:solidFill>
                  <a:srgbClr val="0070C0"/>
                </a:solidFill>
              </a:rPr>
              <a:t> &amp; 11</a:t>
            </a:r>
            <a:r>
              <a:rPr lang="en-GB" sz="2800" b="1" baseline="30000" dirty="0">
                <a:solidFill>
                  <a:srgbClr val="0070C0"/>
                </a:solidFill>
              </a:rPr>
              <a:t>th</a:t>
            </a:r>
            <a:r>
              <a:rPr lang="en-GB" sz="2800" b="1" dirty="0">
                <a:solidFill>
                  <a:srgbClr val="0070C0"/>
                </a:solidFill>
              </a:rPr>
              <a:t> October </a:t>
            </a:r>
            <a:r>
              <a:rPr lang="en-GB" sz="2800" dirty="0"/>
              <a:t>–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25th October – next meeting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22nd November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13th December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D5C0B6-C69A-92F8-2567-A8703451CD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0935" y="1842006"/>
            <a:ext cx="2534918" cy="53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05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E25AC-B78D-6500-AD51-80E9E8FE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FSimUK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29283C-1474-2E33-8018-37B70F829BFA}"/>
              </a:ext>
            </a:extLst>
          </p:cNvPr>
          <p:cNvSpPr txBox="1"/>
          <p:nvPr/>
        </p:nvSpPr>
        <p:spPr>
          <a:xfrm>
            <a:off x="1823310" y="4645698"/>
            <a:ext cx="7177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dirty="0">
                <a:hlinkClick r:id="rId2"/>
              </a:rPr>
              <a:t>https://flightsimtees.com/products/fsim-uk-2026-official-event-tee</a:t>
            </a:r>
            <a:r>
              <a:rPr lang="en-GB" dirty="0"/>
              <a:t> </a:t>
            </a:r>
          </a:p>
        </p:txBody>
      </p:sp>
      <p:pic>
        <p:nvPicPr>
          <p:cNvPr id="1026" name="Picture 2" descr="FSimUK | Official Event Tee - 2026 Edition">
            <a:extLst>
              <a:ext uri="{FF2B5EF4-FFF2-40B4-BE49-F238E27FC236}">
                <a16:creationId xmlns:a16="http://schemas.microsoft.com/office/drawing/2014/main" id="{756AFF52-79AF-42B6-17C4-CE7BE80C3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9785" y="1197405"/>
            <a:ext cx="3359510" cy="335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SimUK | Official Event Tee - 2026 Edition">
            <a:extLst>
              <a:ext uri="{FF2B5EF4-FFF2-40B4-BE49-F238E27FC236}">
                <a16:creationId xmlns:a16="http://schemas.microsoft.com/office/drawing/2014/main" id="{99055342-A4C8-B1FC-805A-C896ABBAA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6590" y="1286188"/>
            <a:ext cx="3359510" cy="335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9B3D4E-2ABB-F636-AC2B-088222024DF9}"/>
              </a:ext>
            </a:extLst>
          </p:cNvPr>
          <p:cNvSpPr txBox="1"/>
          <p:nvPr/>
        </p:nvSpPr>
        <p:spPr>
          <a:xfrm>
            <a:off x="3813992" y="3946095"/>
            <a:ext cx="12106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£23.00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2C1AA3-3A79-1CD9-8251-571F455821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99" y="1041392"/>
            <a:ext cx="1178891" cy="24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61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E25AC-B78D-6500-AD51-80E9E8FE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FSimUK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CC656D-DAF9-A7C7-7B9D-8B6842DE10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99" y="1041392"/>
            <a:ext cx="1178891" cy="2475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692841-C9B7-8AE9-CBE5-D8FEF1258F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605" y="1197405"/>
            <a:ext cx="2008019" cy="36960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C6704D2-60C1-2ACA-BB45-293BE6A5EBA7}"/>
              </a:ext>
            </a:extLst>
          </p:cNvPr>
          <p:cNvSpPr/>
          <p:nvPr/>
        </p:nvSpPr>
        <p:spPr>
          <a:xfrm>
            <a:off x="1497236" y="1484426"/>
            <a:ext cx="458115" cy="35306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9B4374-2D43-DB9A-E0C6-4D462191146D}"/>
              </a:ext>
            </a:extLst>
          </p:cNvPr>
          <p:cNvSpPr txBox="1"/>
          <p:nvPr/>
        </p:nvSpPr>
        <p:spPr>
          <a:xfrm>
            <a:off x="4419295" y="4098800"/>
            <a:ext cx="4290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334155"/>
                </a:solidFill>
                <a:effectLst/>
                <a:latin typeface="Barlow Semi Condensed" panose="00000506000000000000" pitchFamily="2" charset="0"/>
              </a:rPr>
              <a:t>Come and join the conversation</a:t>
            </a:r>
          </a:p>
          <a:p>
            <a:r>
              <a:rPr lang="en-GB" dirty="0">
                <a:solidFill>
                  <a:srgbClr val="334155"/>
                </a:solidFill>
                <a:latin typeface="Barlow Semi Condensed" panose="00000506000000000000" pitchFamily="2" charset="0"/>
              </a:rPr>
              <a:t>   </a:t>
            </a:r>
            <a:r>
              <a:rPr lang="en-GB" b="0" i="0" dirty="0">
                <a:solidFill>
                  <a:srgbClr val="334155"/>
                </a:solidFill>
                <a:effectLst/>
                <a:latin typeface="Barlow Semi Condensed" panose="00000506000000000000" pitchFamily="2" charset="0"/>
              </a:rPr>
              <a:t> </a:t>
            </a:r>
            <a:r>
              <a:rPr lang="en-GB" b="0" i="0" u="none" strike="noStrike" dirty="0">
                <a:solidFill>
                  <a:srgbClr val="046BD2"/>
                </a:solidFill>
                <a:effectLst/>
                <a:latin typeface="Barlow Semi Condensed" panose="00000506000000000000" pitchFamily="2" charset="0"/>
                <a:hlinkClick r:id="rId4"/>
              </a:rPr>
              <a:t>https://discord.gg/4BcsYh8J9s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8408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84A00-0D9F-C501-A032-421A63649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58320-9D33-5BA1-5102-15F54403E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808225"/>
            <a:ext cx="8246070" cy="25959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600" b="1" dirty="0"/>
              <a:t>BFSG Weekly </a:t>
            </a:r>
          </a:p>
          <a:p>
            <a:pPr marL="0" indent="0" algn="ctr">
              <a:buNone/>
            </a:pPr>
            <a:r>
              <a:rPr lang="en-GB" sz="6600" b="1" dirty="0"/>
              <a:t>Virtual Fly-ins Update</a:t>
            </a:r>
          </a:p>
        </p:txBody>
      </p:sp>
    </p:spTree>
    <p:extLst>
      <p:ext uri="{BB962C8B-B14F-4D97-AF65-F5344CB8AC3E}">
        <p14:creationId xmlns:p14="http://schemas.microsoft.com/office/powerpoint/2010/main" val="3368094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C1E37-9473-318B-AA87-5A3DBDBF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GA Virtual Flying Update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1A2921-A48F-DD55-3880-CD60B305F890}"/>
              </a:ext>
            </a:extLst>
          </p:cNvPr>
          <p:cNvSpPr txBox="1"/>
          <p:nvPr/>
        </p:nvSpPr>
        <p:spPr>
          <a:xfrm>
            <a:off x="84444" y="1044623"/>
            <a:ext cx="5861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GA Virtual Flying Update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6F56E7-42F8-548B-0F5E-40021994ABD2}"/>
              </a:ext>
            </a:extLst>
          </p:cNvPr>
          <p:cNvSpPr txBox="1"/>
          <p:nvPr/>
        </p:nvSpPr>
        <p:spPr>
          <a:xfrm>
            <a:off x="244945" y="1511428"/>
            <a:ext cx="30486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Tuesday evenings, from 19:30h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PoC: </a:t>
            </a:r>
            <a:r>
              <a:rPr lang="en-GB" sz="1400" b="1" dirty="0"/>
              <a:t>Mike 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8E422C6-3554-114A-8405-5BC7FD30254F}"/>
              </a:ext>
            </a:extLst>
          </p:cNvPr>
          <p:cNvSpPr/>
          <p:nvPr/>
        </p:nvSpPr>
        <p:spPr>
          <a:xfrm>
            <a:off x="3350361" y="1044623"/>
            <a:ext cx="5709196" cy="40061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100" b="1" kern="0" dirty="0">
                <a:solidFill>
                  <a:schemeClr val="tx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25Aug26</a:t>
            </a:r>
            <a:r>
              <a:rPr lang="en-GB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 A club flight in Tennessee then Alabama and back into Tennessee Flight plan by Tony Price KCHA 7A6 8A1 KHUA KHSV KDCU KSNH. ( 10 pilots took part).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GB" sz="1100" b="1" kern="0" dirty="0">
                <a:solidFill>
                  <a:schemeClr val="tx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01Sep26</a:t>
            </a:r>
            <a:r>
              <a:rPr lang="en-GB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 A mountains and canyons tour </a:t>
            </a:r>
            <a:r>
              <a:rPr lang="en-GB" sz="1100" kern="0" dirty="0" err="1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wwith</a:t>
            </a:r>
            <a:r>
              <a:rPr lang="en-GB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 passengers, in Colorado USA. Flight plan by Martin Chatterton. KBJC KGNB 20V KEGE  KGWS  (8 pilots took part)..</a:t>
            </a:r>
            <a:endParaRPr lang="en-GB" sz="11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100" b="1" kern="0" dirty="0">
                <a:solidFill>
                  <a:schemeClr val="tx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08</a:t>
            </a:r>
            <a:r>
              <a:rPr lang="en-GB" sz="1100" b="1" kern="0" dirty="0">
                <a:solidFill>
                  <a:schemeClr val="tx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Sep26 </a:t>
            </a:r>
            <a:r>
              <a:rPr lang="en-GB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An aircraft ferry company has given us the job of flying some turbine powered aircraft from Samarkand in Tajikistan, to </a:t>
            </a:r>
            <a:r>
              <a:rPr lang="en-GB" sz="1100" kern="0" dirty="0" err="1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Qurgonteppa</a:t>
            </a:r>
            <a:r>
              <a:rPr lang="en-GB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 in Turkey. Flight plan by Richard Preston. UTSS UTPA UYAY UTDD UTDT (10 pilots took part)..</a:t>
            </a:r>
            <a:endParaRPr lang="en-GB" sz="11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GB" sz="1100" b="1" kern="0" dirty="0">
                <a:solidFill>
                  <a:schemeClr val="tx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15Sep26</a:t>
            </a:r>
            <a:r>
              <a:rPr lang="en-GB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 Club flight from Elstree to Cardiff, without using any satellite navigation aids. (no connection between the sim and </a:t>
            </a:r>
            <a:r>
              <a:rPr lang="en-GB" sz="1100" kern="0" dirty="0" err="1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Littlenavmap</a:t>
            </a:r>
            <a:r>
              <a:rPr lang="en-GB" sz="1100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) Plan by Ian Lassman. EGTR EGTB EGOC EGBP EGBJ EGMX EGFF. (10 pilots took part).</a:t>
            </a:r>
            <a:endParaRPr lang="en-GB" sz="1100" b="1" kern="0" dirty="0">
              <a:solidFill>
                <a:schemeClr val="tx2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Comic Sans MS" panose="030F0702030302020204" pitchFamily="66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100" b="1" kern="0" dirty="0">
                <a:solidFill>
                  <a:schemeClr val="tx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22Sep26</a:t>
            </a:r>
            <a:r>
              <a:rPr lang="en-GB" sz="1100" kern="0" dirty="0">
                <a:latin typeface="Comic Sans MS" panose="030F0702030302020204" pitchFamily="66" charset="0"/>
                <a:ea typeface="Times New Roman" panose="02020603050405020304" pitchFamily="18" charset="0"/>
                <a:cs typeface="Comic Sans MS" panose="030F0702030302020204" pitchFamily="66" charset="0"/>
              </a:rPr>
              <a:t> Transporting some tourists from Croatia through Slovenia to a small airfield near Venice. Flight plan by Bob Barry. LDLO LDPL LDPV LJPZ LIPI. (7 pilots took part).</a:t>
            </a:r>
            <a:endParaRPr lang="en-GB" sz="11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row of small airplanes on a runway&#10;&#10;Description automatically generated">
            <a:extLst>
              <a:ext uri="{FF2B5EF4-FFF2-40B4-BE49-F238E27FC236}">
                <a16:creationId xmlns:a16="http://schemas.microsoft.com/office/drawing/2014/main" id="{9F5FBDAB-7DE0-0105-97ED-CDBE7AC3E5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362" y="3029865"/>
            <a:ext cx="2800005" cy="176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00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C1E37-9473-318B-AA87-5A3DBDBF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Heavies</a:t>
            </a:r>
            <a:r>
              <a:rPr lang="en-GB" dirty="0"/>
              <a:t> Virtual Flying Update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1A2921-A48F-DD55-3880-CD60B305F890}"/>
              </a:ext>
            </a:extLst>
          </p:cNvPr>
          <p:cNvSpPr txBox="1"/>
          <p:nvPr/>
        </p:nvSpPr>
        <p:spPr>
          <a:xfrm>
            <a:off x="84444" y="1044623"/>
            <a:ext cx="5861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solidFill>
                  <a:schemeClr val="tx2"/>
                </a:solidFill>
              </a:rPr>
              <a:t>Heavies</a:t>
            </a:r>
            <a:r>
              <a:rPr lang="en-GB" sz="2400" b="1" dirty="0">
                <a:solidFill>
                  <a:schemeClr val="tx2"/>
                </a:solidFill>
              </a:rPr>
              <a:t> Virtual Flying Update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4D5439-FF9A-C9A7-3B6D-8DB0A8916E89}"/>
              </a:ext>
            </a:extLst>
          </p:cNvPr>
          <p:cNvSpPr txBox="1"/>
          <p:nvPr/>
        </p:nvSpPr>
        <p:spPr>
          <a:xfrm>
            <a:off x="143554" y="1502815"/>
            <a:ext cx="366492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Thursdays 18:30-21:00h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PoC: </a:t>
            </a:r>
            <a:r>
              <a:rPr lang="en-GB" sz="1600" b="1" dirty="0"/>
              <a:t>Marcus S</a:t>
            </a:r>
            <a:endParaRPr lang="en-GB" sz="1400" b="1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sz="1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sz="1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GB" sz="1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 addition, a combined BFSG and Aviators Eindhoven joint fly-in occurs once a month on Saturday mornings at 10:00hrs UK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Sep 12</a:t>
            </a:r>
            <a:r>
              <a:rPr lang="en-GB" sz="1400" kern="100" baseline="300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</a:t>
            </a:r>
            <a:r>
              <a:rPr lang="en-GB" sz="1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Newcastle, UK (EGNT) to Sion, Switzerland (LSGS) - 717nm</a:t>
            </a:r>
            <a:endParaRPr lang="en-GB" sz="1400" b="1" kern="100" dirty="0"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DEC253C-2779-CD70-85C0-C12E2F769B8F}"/>
              </a:ext>
            </a:extLst>
          </p:cNvPr>
          <p:cNvSpPr/>
          <p:nvPr/>
        </p:nvSpPr>
        <p:spPr>
          <a:xfrm>
            <a:off x="3961180" y="1044700"/>
            <a:ext cx="5079009" cy="397033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b="1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Our group meets online at 18:30 hrs UK time on Thursday evenings and we aim to finish our flights by 21:00 hrs UK time.  This requires periods of “Warp Factor” flying for those longer flights.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b="1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Week 35 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</a:t>
            </a:r>
            <a:r>
              <a:rPr lang="en-GB" sz="11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Aug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27</a:t>
            </a:r>
            <a:r>
              <a:rPr lang="en-GB" sz="11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Hamburg (EDDH) &amp; Frankfurt / Main (EDDF) to Manchester (EGCC) – 500/510nm – 14 no. – Joint Fly-in with Gatwick Group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b="1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Week 36 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Sep 3</a:t>
            </a:r>
            <a:r>
              <a:rPr lang="en-GB" sz="11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rd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Tawau, Malaysia (WBKW) to Ranai-Natuna, Indonesia (WIDO) – 596nm – 9 no.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GB" sz="1100" b="1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Week 37 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Sep 10</a:t>
            </a:r>
            <a:r>
              <a:rPr lang="en-GB" sz="11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Ranai-Natuna, Indonesia (WIDO) to </a:t>
            </a:r>
            <a:r>
              <a:rPr lang="en-GB" sz="11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Kualanamu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Indonesia (WIMM) – 572nm – 9 no.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b="1" kern="1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Week 38 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Sep17</a:t>
            </a:r>
            <a:r>
              <a:rPr lang="en-GB" sz="11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1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Kualanamu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Indonesia (WIMM) to Bangkok, Thailand (WTBD) – 655nm – 7 no.</a:t>
            </a:r>
            <a:r>
              <a:rPr lang="en-GB" sz="1100" b="1" kern="100" dirty="0">
                <a:solidFill>
                  <a:schemeClr val="tx2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GB" sz="1100" b="1" kern="100" dirty="0">
                <a:solidFill>
                  <a:schemeClr val="tx2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Week 34 </a:t>
            </a:r>
            <a:r>
              <a:rPr lang="en-GB" sz="11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Sep 24</a:t>
            </a:r>
            <a:r>
              <a:rPr lang="en-GB" sz="1100" kern="100" baseline="300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</a:t>
            </a:r>
            <a:r>
              <a:rPr lang="en-GB" sz="11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  <a:r>
              <a:rPr lang="en-GB" sz="1100" dirty="0"/>
              <a:t>Berlin Brandenburg (EDDB) &amp; Geneva (LSGG) to London Stansted (EGSS) – 505/495nm – 13 no. – Joint Fly-in with Gatwick Group</a:t>
            </a:r>
          </a:p>
        </p:txBody>
      </p:sp>
    </p:spTree>
    <p:extLst>
      <p:ext uri="{BB962C8B-B14F-4D97-AF65-F5344CB8AC3E}">
        <p14:creationId xmlns:p14="http://schemas.microsoft.com/office/powerpoint/2010/main" val="3667494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94BF7-4008-0993-C8C9-CF2DBF4B1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Inter-meeting Lunches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ACDA3-216E-A11A-0434-9DE5BFB62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Meet in Chippenham</a:t>
            </a:r>
          </a:p>
          <a:p>
            <a:endParaRPr lang="en-GB" dirty="0"/>
          </a:p>
          <a:p>
            <a:r>
              <a:rPr lang="en-GB" dirty="0"/>
              <a:t>Organised by Pete A</a:t>
            </a:r>
          </a:p>
          <a:p>
            <a:endParaRPr lang="en-GB" dirty="0"/>
          </a:p>
          <a:p>
            <a:r>
              <a:rPr lang="en-GB" dirty="0"/>
              <a:t>Next : </a:t>
            </a:r>
            <a:r>
              <a:rPr lang="en-GB" b="1" dirty="0"/>
              <a:t>Fri</a:t>
            </a:r>
            <a:r>
              <a:rPr lang="en-GB" dirty="0"/>
              <a:t> </a:t>
            </a:r>
            <a:r>
              <a:rPr lang="en-GB" b="1" dirty="0"/>
              <a:t>16</a:t>
            </a:r>
            <a:r>
              <a:rPr lang="en-GB" b="1" baseline="30000" dirty="0"/>
              <a:t>th</a:t>
            </a:r>
            <a:r>
              <a:rPr lang="en-GB" b="1" dirty="0"/>
              <a:t> Oct 2026</a:t>
            </a:r>
          </a:p>
          <a:p>
            <a:endParaRPr lang="en-GB" dirty="0"/>
          </a:p>
          <a:p>
            <a:r>
              <a:rPr lang="en-GB" dirty="0"/>
              <a:t>Speak to Pete and be added to email list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66B2B0-8E69-56A6-E2DA-4DBEF33F4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9077" y="1350110"/>
            <a:ext cx="2132990" cy="213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235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84A00-0D9F-C501-A032-421A63649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58320-9D33-5BA1-5102-15F54403E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808225"/>
            <a:ext cx="8246070" cy="25959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600" b="1" dirty="0"/>
              <a:t>Flight Simulator News</a:t>
            </a:r>
          </a:p>
        </p:txBody>
      </p:sp>
    </p:spTree>
    <p:extLst>
      <p:ext uri="{BB962C8B-B14F-4D97-AF65-F5344CB8AC3E}">
        <p14:creationId xmlns:p14="http://schemas.microsoft.com/office/powerpoint/2010/main" val="1383354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1D08D-DCBD-4A76-34FC-12F156C29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Microsoft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7CB0E-A1D0-4F12-6D10-688C203B3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259" y="1658916"/>
            <a:ext cx="6260905" cy="3356114"/>
          </a:xfrm>
        </p:spPr>
        <p:txBody>
          <a:bodyPr>
            <a:normAutofit lnSpcReduction="10000"/>
          </a:bodyPr>
          <a:lstStyle/>
          <a:p>
            <a:r>
              <a:rPr lang="en-GB" sz="1200" b="1" dirty="0"/>
              <a:t>City Update 16</a:t>
            </a:r>
            <a:r>
              <a:rPr lang="en-GB" sz="1200" dirty="0"/>
              <a:t> </a:t>
            </a:r>
            <a:br>
              <a:rPr lang="en-GB" sz="1200" dirty="0"/>
            </a:br>
            <a:r>
              <a:rPr lang="en-GB" sz="800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https://www.flightsimulator.com/microsoft-flight-simulator-releases-city-update-16-italy/</a:t>
            </a:r>
            <a:r>
              <a:rPr lang="en-GB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en-GB" sz="1200" dirty="0"/>
          </a:p>
          <a:p>
            <a:pPr lvl="1"/>
            <a:r>
              <a:rPr lang="en-GB" sz="1200" dirty="0"/>
              <a:t>City Update 16 highlights nine urban areas throughout Italy, ranging from the country’s north to its southern tip, including the islands of Sardinia and Sicily</a:t>
            </a:r>
            <a:br>
              <a:rPr lang="en-GB" sz="1200" dirty="0"/>
            </a:br>
            <a:endParaRPr lang="en-GB" sz="1200" dirty="0"/>
          </a:p>
          <a:p>
            <a:r>
              <a:rPr lang="en-GB" sz="1200" b="1" dirty="0"/>
              <a:t>Local Legend 23</a:t>
            </a:r>
            <a:br>
              <a:rPr lang="en-GB" sz="1200" b="1" dirty="0"/>
            </a:br>
            <a:r>
              <a:rPr lang="en-GB" sz="800" dirty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https://www.flightsimulator.com/microsoft-flight-simulator-releases-local-legend-25-the-heinkel-he-70-blitz/</a:t>
            </a:r>
            <a:r>
              <a:rPr lang="en-GB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en-GB" sz="1200" b="1" dirty="0"/>
          </a:p>
          <a:p>
            <a:pPr lvl="1"/>
            <a:r>
              <a:rPr lang="en-GB" sz="1200" dirty="0"/>
              <a:t>Heinkel He 70 Blitz</a:t>
            </a:r>
          </a:p>
          <a:p>
            <a:pPr lvl="1"/>
            <a:r>
              <a:rPr lang="en-GB" sz="1200" dirty="0"/>
              <a:t>ships with several historically precise liveries, including those officially licensed by Lufthansa</a:t>
            </a:r>
            <a:br>
              <a:rPr lang="en-GB" sz="1200" dirty="0"/>
            </a:br>
            <a:endParaRPr lang="en-GB" sz="1200" b="1" dirty="0"/>
          </a:p>
          <a:p>
            <a:r>
              <a:rPr lang="en-GB" sz="1200" b="1" dirty="0"/>
              <a:t>Coming 13</a:t>
            </a:r>
            <a:r>
              <a:rPr lang="en-GB" sz="1200" b="1" baseline="30000" dirty="0"/>
              <a:t>th</a:t>
            </a:r>
            <a:r>
              <a:rPr lang="en-GB" sz="1200" b="1" dirty="0"/>
              <a:t> October </a:t>
            </a:r>
            <a:br>
              <a:rPr lang="en-GB" sz="1200" b="1" dirty="0"/>
            </a:br>
            <a:r>
              <a:rPr lang="en-GB" sz="800" dirty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https://www.flightsimulator.com/microsoft-flight-simulator-releases-local-legend-25-the-heinkel-he-70-blitz/</a:t>
            </a:r>
            <a:r>
              <a:rPr lang="en-GB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en-GB" sz="800" dirty="0"/>
          </a:p>
          <a:p>
            <a:pPr lvl="1"/>
            <a:r>
              <a:rPr lang="en-GB" sz="1200" dirty="0"/>
              <a:t>The world’s fastest motorsport, National Championship Air Races</a:t>
            </a:r>
          </a:p>
          <a:p>
            <a:pPr lvl="1"/>
            <a:r>
              <a:rPr lang="en-GB" sz="1200" dirty="0"/>
              <a:t>Five different race classes will be included: the Unlimited Class (featuring the P-51 Mustang), the T-6 Class (featuring the North American T-6 Texan), the Biplane Class (featuring the Aviat Pitts Special S1S), the Jet Class (featuring the Aero </a:t>
            </a:r>
            <a:r>
              <a:rPr lang="en-GB" sz="1200" dirty="0" err="1"/>
              <a:t>Vodochody</a:t>
            </a:r>
            <a:r>
              <a:rPr lang="en-GB" sz="1200" dirty="0"/>
              <a:t> L-39) and – for the very first time – the STOL Class featuring an exciting new 1 vs. 1 drag-race experience.</a:t>
            </a:r>
            <a:endParaRPr lang="en-GB" sz="1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3AE3B4-D3EB-6549-9B7F-44F1252E2A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238" y="1911629"/>
            <a:ext cx="494802" cy="4535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087367-B2B0-EE7C-F952-C223BDA4E7A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566" y="3155009"/>
            <a:ext cx="494802" cy="4535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7C81DA8-6F64-094E-1B00-10ED2DDCEAD2}"/>
              </a:ext>
            </a:extLst>
          </p:cNvPr>
          <p:cNvSpPr txBox="1"/>
          <p:nvPr/>
        </p:nvSpPr>
        <p:spPr>
          <a:xfrm>
            <a:off x="1212491" y="1044623"/>
            <a:ext cx="2748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Microsoft Updates</a:t>
            </a:r>
          </a:p>
        </p:txBody>
      </p:sp>
      <p:pic>
        <p:nvPicPr>
          <p:cNvPr id="16" name="Picture 15" descr="City Update 15: Italy">
            <a:extLst>
              <a:ext uri="{FF2B5EF4-FFF2-40B4-BE49-F238E27FC236}">
                <a16:creationId xmlns:a16="http://schemas.microsoft.com/office/drawing/2014/main" id="{90DB024C-9F88-9EEA-1A58-E9685225402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6515" y="1395882"/>
            <a:ext cx="1717828" cy="966278"/>
          </a:xfrm>
          <a:prstGeom prst="rect">
            <a:avLst/>
          </a:prstGeom>
        </p:spPr>
      </p:pic>
      <p:pic>
        <p:nvPicPr>
          <p:cNvPr id="18" name="Picture 17" descr="Local Legend 25: Heinkel He 70 Blitz">
            <a:extLst>
              <a:ext uri="{FF2B5EF4-FFF2-40B4-BE49-F238E27FC236}">
                <a16:creationId xmlns:a16="http://schemas.microsoft.com/office/drawing/2014/main" id="{00E72D57-0455-F8AB-292E-58BAF7DBFB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6515" y="2601232"/>
            <a:ext cx="1702551" cy="957685"/>
          </a:xfrm>
          <a:prstGeom prst="rect">
            <a:avLst/>
          </a:prstGeom>
        </p:spPr>
      </p:pic>
      <p:pic>
        <p:nvPicPr>
          <p:cNvPr id="19" name="Picture 18" descr="National Championship Air Races">
            <a:extLst>
              <a:ext uri="{FF2B5EF4-FFF2-40B4-BE49-F238E27FC236}">
                <a16:creationId xmlns:a16="http://schemas.microsoft.com/office/drawing/2014/main" id="{86D2D2D6-503F-CB42-11E2-53668931DC1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6515" y="4061615"/>
            <a:ext cx="1702551" cy="957685"/>
          </a:xfrm>
          <a:prstGeom prst="rect">
            <a:avLst/>
          </a:prstGeom>
        </p:spPr>
      </p:pic>
      <p:pic>
        <p:nvPicPr>
          <p:cNvPr id="21" name="Picture 20" descr="A black and white icon of a film strip with a red triangular edge, representing a movie or video.&#10;&#10;AI-generated content may be incorrect.">
            <a:extLst>
              <a:ext uri="{FF2B5EF4-FFF2-40B4-BE49-F238E27FC236}">
                <a16:creationId xmlns:a16="http://schemas.microsoft.com/office/drawing/2014/main" id="{5A08738B-3B58-F96B-F149-0C0F494D6E2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566" y="4561461"/>
            <a:ext cx="494802" cy="453569"/>
          </a:xfrm>
          <a:prstGeom prst="rect">
            <a:avLst/>
          </a:prstGeom>
        </p:spPr>
      </p:pic>
      <p:pic>
        <p:nvPicPr>
          <p:cNvPr id="25" name="Picture 4" descr="Smilator&#10;&#10;AI-generated content may be incorrect.">
            <a:extLst>
              <a:ext uri="{FF2B5EF4-FFF2-40B4-BE49-F238E27FC236}">
                <a16:creationId xmlns:a16="http://schemas.microsoft.com/office/drawing/2014/main" id="{7643C4E0-E176-B4DB-CEF6-CE3171410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555" y="1044700"/>
            <a:ext cx="935242" cy="49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480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F88DC-DE32-070F-1F25-9D0A2F6B0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iniBuilds Airbus A380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B2E5F-4752-1090-F914-3200F7132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6" y="1506288"/>
            <a:ext cx="5497379" cy="350874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iniBuilds and Microsoft have released the long awaited A380 exclusively to the game’s Marketplace.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Two liveries at launch, with more promised</a:t>
            </a:r>
          </a:p>
          <a:p>
            <a:r>
              <a:rPr lang="en-GB" dirty="0"/>
              <a:t>Deep avionics simulation</a:t>
            </a:r>
          </a:p>
          <a:p>
            <a:r>
              <a:rPr lang="en-GB" dirty="0"/>
              <a:t>Two distinct engine variants: RR Trent 900 and Engine Alliance GP7200</a:t>
            </a:r>
          </a:p>
          <a:p>
            <a:r>
              <a:rPr lang="en-GB" dirty="0"/>
              <a:t>Bespoke A380 flight model </a:t>
            </a:r>
          </a:p>
          <a:p>
            <a:endParaRPr lang="en-GB" dirty="0"/>
          </a:p>
          <a:p>
            <a:r>
              <a:rPr lang="en-GB" dirty="0"/>
              <a:t>Plus the most important - </a:t>
            </a:r>
            <a:r>
              <a:rPr lang="en-GB" i="1" dirty="0"/>
              <a:t>Functional onboard showers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COST: Introductory price $74.49 USD</a:t>
            </a:r>
          </a:p>
        </p:txBody>
      </p:sp>
      <p:pic>
        <p:nvPicPr>
          <p:cNvPr id="4" name="Picture 3" descr="iniBuilds A380 Airliner">
            <a:extLst>
              <a:ext uri="{FF2B5EF4-FFF2-40B4-BE49-F238E27FC236}">
                <a16:creationId xmlns:a16="http://schemas.microsoft.com/office/drawing/2014/main" id="{FA6319ED-6ADB-AAA6-8FF0-4E7CC6BD5E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050" y="1156705"/>
            <a:ext cx="2434130" cy="1415045"/>
          </a:xfrm>
          <a:prstGeom prst="rect">
            <a:avLst/>
          </a:prstGeom>
        </p:spPr>
      </p:pic>
      <p:pic>
        <p:nvPicPr>
          <p:cNvPr id="5" name="Picture 4" descr="iniBuilds A380 Airliner Cockpit">
            <a:extLst>
              <a:ext uri="{FF2B5EF4-FFF2-40B4-BE49-F238E27FC236}">
                <a16:creationId xmlns:a16="http://schemas.microsoft.com/office/drawing/2014/main" id="{5446DE89-1E12-E674-06BF-451BAE79A8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051" y="2724455"/>
            <a:ext cx="2443280" cy="13743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1697C9-8E01-DFC8-5F7E-F6D6EE2FFF63}"/>
              </a:ext>
            </a:extLst>
          </p:cNvPr>
          <p:cNvSpPr txBox="1"/>
          <p:nvPr/>
        </p:nvSpPr>
        <p:spPr>
          <a:xfrm>
            <a:off x="1670605" y="1044623"/>
            <a:ext cx="2290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iniBuilds A380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54C34D-8A12-AD5D-8733-B9E254429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20" y="1044623"/>
            <a:ext cx="1453617" cy="39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100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84C90-04F3-0DF7-4E9B-07A2DAB23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62490-2F80-48EE-4317-6D233FBF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UniFly</a:t>
            </a:r>
            <a:r>
              <a:rPr lang="en-GB" dirty="0"/>
              <a:t> - </a:t>
            </a:r>
            <a:r>
              <a:rPr lang="en-GB" b="1" dirty="0">
                <a:effectLst/>
              </a:rPr>
              <a:t>Any simulator, one sky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402DCE-DD12-8213-0B69-8217860F39C2}"/>
              </a:ext>
            </a:extLst>
          </p:cNvPr>
          <p:cNvSpPr txBox="1"/>
          <p:nvPr/>
        </p:nvSpPr>
        <p:spPr>
          <a:xfrm>
            <a:off x="296259" y="1723004"/>
            <a:ext cx="41230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new multiplayer network empowering casual flying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Free to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model matching made easy, with support for FSLTL models out of the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Can host a private servers</a:t>
            </a:r>
            <a:br>
              <a:rPr lang="en-GB" dirty="0"/>
            </a:br>
            <a:br>
              <a:rPr lang="en-GB" dirty="0"/>
            </a:b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https://unifly.gg/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8" name="Picture 7" descr="Screenshot of the password prompt">
            <a:extLst>
              <a:ext uri="{FF2B5EF4-FFF2-40B4-BE49-F238E27FC236}">
                <a16:creationId xmlns:a16="http://schemas.microsoft.com/office/drawing/2014/main" id="{8CFFE602-7E36-3571-F15E-A47520A2D3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0115" y="3029865"/>
            <a:ext cx="2956817" cy="1790711"/>
          </a:xfrm>
          <a:prstGeom prst="rect">
            <a:avLst/>
          </a:prstGeom>
        </p:spPr>
      </p:pic>
      <p:pic>
        <p:nvPicPr>
          <p:cNvPr id="9" name="Picture 8" descr="Screenshot of our pilots list">
            <a:extLst>
              <a:ext uri="{FF2B5EF4-FFF2-40B4-BE49-F238E27FC236}">
                <a16:creationId xmlns:a16="http://schemas.microsoft.com/office/drawing/2014/main" id="{F15DAB73-CDEE-4872-4232-AD7732BCC4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522" y="1110311"/>
            <a:ext cx="2995409" cy="18140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21B053-D68B-506A-6C15-B7F82357F712}"/>
              </a:ext>
            </a:extLst>
          </p:cNvPr>
          <p:cNvSpPr txBox="1"/>
          <p:nvPr/>
        </p:nvSpPr>
        <p:spPr>
          <a:xfrm>
            <a:off x="16680" y="4864797"/>
            <a:ext cx="53446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FSLTL is meant to be good for heavies, not so much for GA. We should test this out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F25618-6C8B-571A-710D-2CDE3EF3E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59" y="1219636"/>
            <a:ext cx="962159" cy="4572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77C94F-874E-BABE-6B94-A3EFF1DBEF91}"/>
              </a:ext>
            </a:extLst>
          </p:cNvPr>
          <p:cNvSpPr txBox="1"/>
          <p:nvPr/>
        </p:nvSpPr>
        <p:spPr>
          <a:xfrm>
            <a:off x="1517900" y="1215235"/>
            <a:ext cx="2290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chemeClr val="tx2"/>
                </a:solidFill>
              </a:rPr>
              <a:t>UniFly</a:t>
            </a:r>
            <a:endParaRPr lang="en-GB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167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9BF12-C51E-915F-7D7F-B16F2AB44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Skylink</a:t>
            </a:r>
            <a:r>
              <a:rPr lang="en-GB" dirty="0"/>
              <a:t> ATC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BE95C-1D01-6524-F2CB-8260CE5BC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6" y="2000140"/>
            <a:ext cx="3664920" cy="2290575"/>
          </a:xfrm>
        </p:spPr>
        <p:txBody>
          <a:bodyPr>
            <a:normAutofit fontScale="85000" lnSpcReduction="20000"/>
          </a:bodyPr>
          <a:lstStyle/>
          <a:p>
            <a:r>
              <a:rPr lang="en-GB" sz="2400" dirty="0"/>
              <a:t>Deterministic ATC client (no AI pure logic)</a:t>
            </a:r>
          </a:p>
          <a:p>
            <a:r>
              <a:rPr lang="en-GB" sz="2400" dirty="0"/>
              <a:t>Works with Xbox and PS5</a:t>
            </a:r>
          </a:p>
          <a:p>
            <a:r>
              <a:rPr lang="en-GB" sz="2400" dirty="0"/>
              <a:t>Can add AI Copilot and Cabin Crew</a:t>
            </a:r>
          </a:p>
          <a:p>
            <a:r>
              <a:rPr lang="en-GB" sz="2400" dirty="0"/>
              <a:t>It’s a one-off payment</a:t>
            </a:r>
            <a:br>
              <a:rPr lang="en-GB" sz="2400" dirty="0"/>
            </a:br>
            <a:br>
              <a:rPr lang="en-GB" sz="2400" dirty="0"/>
            </a:br>
            <a:r>
              <a:rPr lang="en-GB" sz="1600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https://www.flywithskylink.com/</a:t>
            </a:r>
            <a:r>
              <a:rPr lang="en-GB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pic>
        <p:nvPicPr>
          <p:cNvPr id="6" name="Picture 5" descr="SkyLink offers a high-fidelity, deterministic simulation experience for Microsoft Flight Simulator and X-Plane, featuring precise ATC, crew workflows, and realistic cockpit assistance.&#10;&#10;AI-generated content may be incorrect.">
            <a:extLst>
              <a:ext uri="{FF2B5EF4-FFF2-40B4-BE49-F238E27FC236}">
                <a16:creationId xmlns:a16="http://schemas.microsoft.com/office/drawing/2014/main" id="{AE2633B8-8EF7-3B28-3086-5EFC193A00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295" y="2266340"/>
            <a:ext cx="4674634" cy="15763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21F256-6F00-DF95-AFCD-90D29E094540}"/>
              </a:ext>
            </a:extLst>
          </p:cNvPr>
          <p:cNvSpPr txBox="1"/>
          <p:nvPr/>
        </p:nvSpPr>
        <p:spPr>
          <a:xfrm>
            <a:off x="2281425" y="1196902"/>
            <a:ext cx="2443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chemeClr val="tx2"/>
                </a:solidFill>
              </a:rPr>
              <a:t>Skylink</a:t>
            </a:r>
            <a:r>
              <a:rPr lang="en-GB" sz="2400" b="1" dirty="0">
                <a:solidFill>
                  <a:schemeClr val="tx2"/>
                </a:solidFill>
              </a:rPr>
              <a:t> ATC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E6325C-F827-F0E4-B52B-C5FC5C2E3D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261" y="1208051"/>
            <a:ext cx="1832460" cy="37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28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9E917-CE15-4278-3A11-25061598B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Officers / Ground Crew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BEC3D-FFE7-788E-88C8-6DD9C0EB7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30" y="1025741"/>
            <a:ext cx="8246070" cy="61082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Two options seemed to have appeared recently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0FB974-3193-67F0-8570-4205D4517F11}"/>
              </a:ext>
            </a:extLst>
          </p:cNvPr>
          <p:cNvSpPr txBox="1"/>
          <p:nvPr/>
        </p:nvSpPr>
        <p:spPr>
          <a:xfrm>
            <a:off x="185747" y="1628238"/>
            <a:ext cx="576952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Built for realistic cockpit workflows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Designed around real procedures and crew interaction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Continuously updated for modern flight simulation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Supports: PMDG 737, PMDG 777, Fenix Airbus and more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One off payment – AI usage is not charged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45D3C5-DD06-3360-F583-1639FAB395A8}"/>
              </a:ext>
            </a:extLst>
          </p:cNvPr>
          <p:cNvSpPr txBox="1"/>
          <p:nvPr/>
        </p:nvSpPr>
        <p:spPr>
          <a:xfrm>
            <a:off x="185747" y="3507987"/>
            <a:ext cx="293484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                      Cockpit2Ground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Pushback and engine start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De-Icing &amp; arrival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180 unique voices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Requires GSX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3BC179-733D-12C7-E704-7D0A390AEC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360" y="3591937"/>
            <a:ext cx="2476728" cy="1393378"/>
          </a:xfrm>
          <a:prstGeom prst="rect">
            <a:avLst/>
          </a:prstGeom>
        </p:spPr>
      </p:pic>
      <p:pic>
        <p:nvPicPr>
          <p:cNvPr id="8" name="Picture 7" descr="The image showcases a virtual reality simulation for Microsoft Flight Simulator featuring an accurate representation of a First Officer, complete with realistic SOPs, cockpit flows, and checklists.">
            <a:extLst>
              <a:ext uri="{FF2B5EF4-FFF2-40B4-BE49-F238E27FC236}">
                <a16:creationId xmlns:a16="http://schemas.microsoft.com/office/drawing/2014/main" id="{DEA813EF-FB8B-5982-16AC-69F4DE446E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8292" y="1769259"/>
            <a:ext cx="2951797" cy="1388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A30801-8D89-5BB0-B5C8-F7608CD913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79" y="1641634"/>
            <a:ext cx="1008842" cy="2412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559B97-2847-C320-9E21-78319A90E5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80" y="3530837"/>
            <a:ext cx="1107316" cy="28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555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9D2C4-B9E3-DC00-3F43-F223DE52E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Burning Blue Vegetation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87C58-E6EF-2F79-BA48-3DF2C0335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6" y="1872942"/>
            <a:ext cx="3054099" cy="298938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Enhances:</a:t>
            </a:r>
          </a:p>
          <a:p>
            <a:r>
              <a:rPr lang="en-GB" dirty="0"/>
              <a:t>Forests</a:t>
            </a:r>
          </a:p>
          <a:p>
            <a:r>
              <a:rPr lang="en-GB" dirty="0"/>
              <a:t>Towns</a:t>
            </a:r>
          </a:p>
          <a:p>
            <a:r>
              <a:rPr lang="en-GB" dirty="0"/>
              <a:t>Wetlands / grasslands</a:t>
            </a:r>
          </a:p>
          <a:p>
            <a:r>
              <a:rPr lang="en-GB" dirty="0"/>
              <a:t>Deserts</a:t>
            </a:r>
          </a:p>
          <a:p>
            <a:r>
              <a:rPr lang="en-GB" dirty="0"/>
              <a:t>Plantations</a:t>
            </a:r>
          </a:p>
          <a:p>
            <a:r>
              <a:rPr lang="en-GB" dirty="0"/>
              <a:t>Seasonal landscapes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COST: £10.95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95133A-B4BE-965E-B46D-567476D1C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20011"/>
            <a:ext cx="1333500" cy="1333500"/>
          </a:xfrm>
          <a:prstGeom prst="rect">
            <a:avLst/>
          </a:prstGeom>
        </p:spPr>
      </p:pic>
      <p:pic>
        <p:nvPicPr>
          <p:cNvPr id="7" name="Picture 6" descr="The image depicts a serene beach scene with palm trees, a clear blue ocean, and a partly cloudy sky.&#10;&#10;AI-generated content may be incorrect.">
            <a:extLst>
              <a:ext uri="{FF2B5EF4-FFF2-40B4-BE49-F238E27FC236}">
                <a16:creationId xmlns:a16="http://schemas.microsoft.com/office/drawing/2014/main" id="{869B2C34-F309-0030-BEFC-2DAF48D3F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50" y="1620011"/>
            <a:ext cx="1333500" cy="1333500"/>
          </a:xfrm>
          <a:prstGeom prst="rect">
            <a:avLst/>
          </a:prstGeom>
        </p:spPr>
      </p:pic>
      <p:pic>
        <p:nvPicPr>
          <p:cNvPr id="10" name="Picture 9" descr="The image depicts a serene, forested landscape with a clear blue sky dotted with fluffy clouds, hinting at the transition from day to night.&#10;&#10;AI-generated content may be incorrect.">
            <a:extLst>
              <a:ext uri="{FF2B5EF4-FFF2-40B4-BE49-F238E27FC236}">
                <a16:creationId xmlns:a16="http://schemas.microsoft.com/office/drawing/2014/main" id="{90F39E7F-2228-C6D9-8669-388645332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086" y="1620011"/>
            <a:ext cx="1333500" cy="1333500"/>
          </a:xfrm>
          <a:prstGeom prst="rect">
            <a:avLst/>
          </a:prstGeom>
        </p:spPr>
      </p:pic>
      <p:pic>
        <p:nvPicPr>
          <p:cNvPr id="11" name="Picture 10" descr="The image depicts a serene, verdant forest with a clear, sunlit sky, suggesting a peaceful, natural landscape.&#10;&#10;AI-generated content may be incorrect.">
            <a:extLst>
              <a:ext uri="{FF2B5EF4-FFF2-40B4-BE49-F238E27FC236}">
                <a16:creationId xmlns:a16="http://schemas.microsoft.com/office/drawing/2014/main" id="{35D8B883-70CD-47B0-B0C2-B389973900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155366"/>
            <a:ext cx="1333500" cy="1333500"/>
          </a:xfrm>
          <a:prstGeom prst="rect">
            <a:avLst/>
          </a:prstGeom>
        </p:spPr>
      </p:pic>
      <p:pic>
        <p:nvPicPr>
          <p:cNvPr id="12" name="Picture 11" descr="The image depicts a serene landscape with a clear blue sky, rolling hills, a distant lake, and a few scattered evergreen trees.&#10;&#10;AI-generated content may be incorrect.">
            <a:extLst>
              <a:ext uri="{FF2B5EF4-FFF2-40B4-BE49-F238E27FC236}">
                <a16:creationId xmlns:a16="http://schemas.microsoft.com/office/drawing/2014/main" id="{297C4824-C580-624E-5E40-CD61306E55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9050" y="3141993"/>
            <a:ext cx="1333500" cy="1333500"/>
          </a:xfrm>
          <a:prstGeom prst="rect">
            <a:avLst/>
          </a:prstGeom>
        </p:spPr>
      </p:pic>
      <p:pic>
        <p:nvPicPr>
          <p:cNvPr id="13" name="Picture 12" descr="The image depicts a serene lake with a row of trees on the shore and a clear, blue sky above.&#10;&#10;AI-generated content may be incorrect.">
            <a:extLst>
              <a:ext uri="{FF2B5EF4-FFF2-40B4-BE49-F238E27FC236}">
                <a16:creationId xmlns:a16="http://schemas.microsoft.com/office/drawing/2014/main" id="{4A9A1DE6-597D-26C7-0C15-3CDA5847C1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5086" y="3141993"/>
            <a:ext cx="1333500" cy="1333500"/>
          </a:xfrm>
          <a:prstGeom prst="rect">
            <a:avLst/>
          </a:prstGeom>
        </p:spPr>
      </p:pic>
      <p:pic>
        <p:nvPicPr>
          <p:cNvPr id="15" name="Picture 14" descr="A black and white icon of a film strip with a red triangular edge, representing a movie or video.&#10;&#10;AI-generated content may be incorrect.">
            <a:extLst>
              <a:ext uri="{FF2B5EF4-FFF2-40B4-BE49-F238E27FC236}">
                <a16:creationId xmlns:a16="http://schemas.microsoft.com/office/drawing/2014/main" id="{F578245C-4E1F-38F4-7409-641118F959C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5878" y="1620011"/>
            <a:ext cx="494802" cy="4535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CD0C5D-0831-EA55-4E3F-1AEA9A2741C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414" y="1058715"/>
            <a:ext cx="917302" cy="6475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FA110E-8BE5-20D9-4B64-99F353EBA707}"/>
              </a:ext>
            </a:extLst>
          </p:cNvPr>
          <p:cNvSpPr txBox="1"/>
          <p:nvPr/>
        </p:nvSpPr>
        <p:spPr>
          <a:xfrm>
            <a:off x="1212490" y="1151636"/>
            <a:ext cx="4960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Enhanced Global Vegetation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0A3912-58B6-0F68-3C54-283983429A07}"/>
              </a:ext>
            </a:extLst>
          </p:cNvPr>
          <p:cNvSpPr txBox="1"/>
          <p:nvPr/>
        </p:nvSpPr>
        <p:spPr>
          <a:xfrm>
            <a:off x="4113885" y="4738031"/>
            <a:ext cx="49742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hlinkClick r:id="rId10"/>
              </a:rPr>
              <a:t>https://burningbluedesign.com/product/enhanced-global-vegetation/</a:t>
            </a:r>
            <a:r>
              <a:rPr lang="en-GB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34D68-B4DF-E825-4123-ABA4A7B8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FFB-Bridge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730BE-16BA-2755-7175-77958D264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6" y="1655520"/>
            <a:ext cx="8246070" cy="320680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/>
              <a:t>Free app that supports multiple FFB controllers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Initially was for the MS FFB Sidewinder Joystick</a:t>
            </a:r>
          </a:p>
          <a:p>
            <a:r>
              <a:rPr lang="en-GB" dirty="0"/>
              <a:t>Logitech G940 support was added</a:t>
            </a:r>
          </a:p>
          <a:p>
            <a:r>
              <a:rPr lang="en-GB" dirty="0"/>
              <a:t>Brunner and Moza devices are now supported</a:t>
            </a:r>
          </a:p>
          <a:p>
            <a:r>
              <a:rPr lang="en-GB" dirty="0"/>
              <a:t>Moza are partnering with FFB-Bridge </a:t>
            </a:r>
            <a:br>
              <a:rPr lang="en-GB" dirty="0"/>
            </a:br>
            <a:r>
              <a:rPr lang="en-GB" dirty="0"/>
              <a:t>(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https://ffb-bridge.com/moza-partnership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dirty="0"/>
              <a:t>)</a:t>
            </a:r>
          </a:p>
          <a:p>
            <a:r>
              <a:rPr lang="en-GB" dirty="0"/>
              <a:t>Library of 703 aircraft profiles (for now)</a:t>
            </a:r>
          </a:p>
          <a:p>
            <a:r>
              <a:rPr lang="en-GB" dirty="0"/>
              <a:t>Works with 2020/2024 and </a:t>
            </a:r>
            <a:r>
              <a:rPr lang="en-GB" dirty="0" err="1"/>
              <a:t>Xplane</a:t>
            </a:r>
            <a:r>
              <a:rPr lang="en-GB" dirty="0"/>
              <a:t> on Windows/Linux/MacOS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COST: FREE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For anyone with a FFB controller supported I recommend trying this out. 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  <a:hlinkClick r:id="rId3"/>
              </a:rPr>
              <a:t>https://ffb-bridge.com/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9F5D44-209E-A461-D25C-FCD1A77D5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60" y="1078467"/>
            <a:ext cx="1527050" cy="4378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8EFA08-2DBC-C476-C33B-6A76D88D057C}"/>
              </a:ext>
            </a:extLst>
          </p:cNvPr>
          <p:cNvSpPr txBox="1"/>
          <p:nvPr/>
        </p:nvSpPr>
        <p:spPr>
          <a:xfrm>
            <a:off x="1749603" y="1098622"/>
            <a:ext cx="4960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FFB-Bridge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C851CD-BF10-79FD-0B89-A6D8BCB1DE2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3417" y="1218969"/>
            <a:ext cx="3062204" cy="226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81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TemplateConfiguration><![CDATA[{"slideVersion":1,"isValidatorEnabled":false,"isLocked":false,"elementsMetadata":[],"slideId":"638406613774956910","enableDocumentContentUpdater":false,"version":"2.0"}]]></TemplafySlideTemplateConfiguration>
</file>

<file path=customXml/itemProps1.xml><?xml version="1.0" encoding="utf-8"?>
<ds:datastoreItem xmlns:ds="http://schemas.openxmlformats.org/officeDocument/2006/customXml" ds:itemID="{8C3E7F3D-DEF0-4265-977E-EAE5B54FCC26}">
  <ds:schemaRefs/>
</ds:datastoreItem>
</file>

<file path=customXml/itemProps2.xml><?xml version="1.0" encoding="utf-8"?>
<ds:datastoreItem xmlns:ds="http://schemas.openxmlformats.org/officeDocument/2006/customXml" ds:itemID="{0851EA30-C342-46F4-84B5-0E82E478105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8898</TotalTime>
  <Words>1078</Words>
  <Application>Microsoft Office PowerPoint</Application>
  <PresentationFormat>On-screen Show (16:9)</PresentationFormat>
  <Paragraphs>141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Barlow Semi Condensed</vt:lpstr>
      <vt:lpstr>Calibri</vt:lpstr>
      <vt:lpstr>Comic Sans MS</vt:lpstr>
      <vt:lpstr>Times New Roman</vt:lpstr>
      <vt:lpstr>Office Theme</vt:lpstr>
      <vt:lpstr> Flight Simulation News September 2026</vt:lpstr>
      <vt:lpstr>BFSG News &amp; Reviews</vt:lpstr>
      <vt:lpstr>PowerPoint Presentation</vt:lpstr>
      <vt:lpstr>20th Anniversary Logo</vt:lpstr>
      <vt:lpstr>Monthly Meeting Dates</vt:lpstr>
      <vt:lpstr>FSimUK 2026</vt:lpstr>
      <vt:lpstr>FSimUK 2026</vt:lpstr>
      <vt:lpstr>PowerPoint Presentation</vt:lpstr>
      <vt:lpstr>GA Virtual Flying Update</vt:lpstr>
      <vt:lpstr>Heavies Virtual Flying Update</vt:lpstr>
      <vt:lpstr>Inter-meeting Lunches</vt:lpstr>
      <vt:lpstr>PowerPoint Presentation</vt:lpstr>
      <vt:lpstr>Microsoft Updates</vt:lpstr>
      <vt:lpstr>iniBuilds Airbus A380</vt:lpstr>
      <vt:lpstr>UniFly - Any simulator, one sky</vt:lpstr>
      <vt:lpstr>Skylink ATC</vt:lpstr>
      <vt:lpstr>First Officers / Ground Crew</vt:lpstr>
      <vt:lpstr>Burning Blue Vegetation</vt:lpstr>
      <vt:lpstr>FFB-Bridge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BFSG News - for Sep26</dc:title>
  <dc:subject>BFSG</dc:subject>
  <dc:creator>Keith Iremonger</dc:creator>
  <cp:lastModifiedBy>Keith Iremonger</cp:lastModifiedBy>
  <cp:revision>300</cp:revision>
  <dcterms:created xsi:type="dcterms:W3CDTF">2017-08-01T15:40:51Z</dcterms:created>
  <dcterms:modified xsi:type="dcterms:W3CDTF">2026-09-30T23:00:19Z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