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2"/>
  </p:notesMasterIdLst>
  <p:sldIdLst>
    <p:sldId id="256" r:id="rId4"/>
    <p:sldId id="340" r:id="rId5"/>
    <p:sldId id="312" r:id="rId6"/>
    <p:sldId id="342" r:id="rId7"/>
    <p:sldId id="1695" r:id="rId8"/>
    <p:sldId id="1709" r:id="rId9"/>
    <p:sldId id="1715" r:id="rId10"/>
    <p:sldId id="1683" r:id="rId11"/>
    <p:sldId id="1711" r:id="rId12"/>
    <p:sldId id="1511" r:id="rId13"/>
    <p:sldId id="1713" r:id="rId14"/>
    <p:sldId id="1506" r:id="rId15"/>
    <p:sldId id="1622" r:id="rId16"/>
    <p:sldId id="1712" r:id="rId17"/>
    <p:sldId id="1714" r:id="rId18"/>
    <p:sldId id="1717" r:id="rId19"/>
    <p:sldId id="1718" r:id="rId20"/>
    <p:sldId id="1716" r:id="rId2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9202"/>
    <a:srgbClr val="990099"/>
    <a:srgbClr val="007033"/>
    <a:srgbClr val="E39A39"/>
    <a:srgbClr val="E7FF01"/>
    <a:srgbClr val="1D3A00"/>
    <a:srgbClr val="5EEC3C"/>
    <a:srgbClr val="CC0099"/>
    <a:srgbClr val="6C1A00"/>
    <a:srgbClr val="00AA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88430" autoAdjust="0"/>
  </p:normalViewPr>
  <p:slideViewPr>
    <p:cSldViewPr>
      <p:cViewPr varScale="1">
        <p:scale>
          <a:sx n="185" d="100"/>
          <a:sy n="185" d="100"/>
        </p:scale>
        <p:origin x="3642" y="132"/>
      </p:cViewPr>
      <p:guideLst>
        <p:guide orient="horz" pos="1620"/>
        <p:guide pos="2880"/>
      </p:guideLst>
    </p:cSldViewPr>
  </p:slideViewPr>
  <p:notesTextViewPr>
    <p:cViewPr>
      <p:scale>
        <a:sx n="3" d="2"/>
        <a:sy n="3" d="2"/>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8/9/2026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65195" y="2113635"/>
            <a:ext cx="7177135" cy="1679755"/>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1365195" y="3946095"/>
            <a:ext cx="7164342" cy="610821"/>
          </a:xfrm>
        </p:spPr>
        <p:txBody>
          <a:bodyPr>
            <a:normAutofit/>
          </a:bodyPr>
          <a:lstStyle>
            <a:lvl1pPr marL="0" indent="0" algn="r">
              <a:buNone/>
              <a:defRPr sz="2800" b="0" i="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8/9/2026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28470"/>
            <a:ext cx="8246070" cy="763525"/>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044700"/>
            <a:ext cx="8246070" cy="3817623"/>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1425" y="281175"/>
            <a:ext cx="6413610" cy="788682"/>
          </a:xfrm>
        </p:spPr>
        <p:txBody>
          <a:bodyPr>
            <a:normAutofit/>
          </a:bodyPr>
          <a:lstStyle>
            <a:lvl1pPr algn="l">
              <a:defRPr sz="3600">
                <a:solidFill>
                  <a:schemeClr val="tx2">
                    <a:lumMod val="60000"/>
                    <a:lumOff val="40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281425" y="1044700"/>
            <a:ext cx="6413610" cy="3817625"/>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8/9/2026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28470"/>
            <a:ext cx="8093365" cy="763525"/>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502815"/>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1975212"/>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502815"/>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1975212"/>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8/9/2026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8/9/2026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8/9/2026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8/9/2026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hyperlink" Target="https://meridiangmt.co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fsimuk.bfsg.club/"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flightsimtees.com/products/fsim-uk-2026-official-event-tee" TargetMode="Externa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hyperlink" Target="https://discord.gg/4BcsYh8J9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9" y="1960930"/>
            <a:ext cx="8551480" cy="1679754"/>
          </a:xfrm>
        </p:spPr>
        <p:txBody>
          <a:bodyPr>
            <a:normAutofit/>
          </a:bodyPr>
          <a:lstStyle/>
          <a:p>
            <a:br>
              <a:rPr lang="en-US" dirty="0"/>
            </a:br>
            <a:r>
              <a:rPr lang="en-US" sz="4000" b="1" dirty="0"/>
              <a:t>Flight Simulation News July 2026</a:t>
            </a:r>
            <a:endParaRPr lang="en-US" b="1" dirty="0"/>
          </a:p>
        </p:txBody>
      </p:sp>
      <p:sp>
        <p:nvSpPr>
          <p:cNvPr id="3" name="Subtitle 2"/>
          <p:cNvSpPr>
            <a:spLocks noGrp="1"/>
          </p:cNvSpPr>
          <p:nvPr>
            <p:ph type="subTitle" idx="1"/>
          </p:nvPr>
        </p:nvSpPr>
        <p:spPr>
          <a:xfrm>
            <a:off x="1365195" y="3946095"/>
            <a:ext cx="7164342" cy="610821"/>
          </a:xfrm>
        </p:spPr>
        <p:txBody>
          <a:bodyPr vert="horz" lIns="91440" tIns="45720" rIns="91440" bIns="45720" rtlCol="0" anchor="t">
            <a:normAutofit/>
          </a:bodyPr>
          <a:lstStyle/>
          <a:p>
            <a:r>
              <a:rPr lang="en-US" dirty="0"/>
              <a:t>26 July 2026</a:t>
            </a:r>
          </a:p>
        </p:txBody>
      </p:sp>
      <p:pic>
        <p:nvPicPr>
          <p:cNvPr id="5" name="Picture 4" descr="A logo for a flight simulation group&#10;&#10;AI-generated content may be incorrect.">
            <a:extLst>
              <a:ext uri="{FF2B5EF4-FFF2-40B4-BE49-F238E27FC236}">
                <a16:creationId xmlns:a16="http://schemas.microsoft.com/office/drawing/2014/main" id="{4CB577E9-BC24-73B5-6197-87019611AC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0690" y="247513"/>
            <a:ext cx="1560711" cy="1560711"/>
          </a:xfrm>
          <a:prstGeom prst="rect">
            <a:avLst/>
          </a:prstGeom>
        </p:spPr>
      </p:pic>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84A00-0D9F-C501-A032-421A636490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C58320-9D33-5BA1-5102-15F54403E48C}"/>
              </a:ext>
            </a:extLst>
          </p:cNvPr>
          <p:cNvSpPr>
            <a:spLocks noGrp="1"/>
          </p:cNvSpPr>
          <p:nvPr>
            <p:ph idx="1"/>
          </p:nvPr>
        </p:nvSpPr>
        <p:spPr>
          <a:xfrm>
            <a:off x="448965" y="1808225"/>
            <a:ext cx="8246070" cy="2595983"/>
          </a:xfrm>
        </p:spPr>
        <p:txBody>
          <a:bodyPr>
            <a:normAutofit/>
          </a:bodyPr>
          <a:lstStyle/>
          <a:p>
            <a:pPr marL="0" indent="0" algn="ctr">
              <a:buNone/>
            </a:pPr>
            <a:r>
              <a:rPr lang="en-GB" sz="6600" b="1" dirty="0"/>
              <a:t>BFSG Weekly </a:t>
            </a:r>
          </a:p>
          <a:p>
            <a:pPr marL="0" indent="0" algn="ctr">
              <a:buNone/>
            </a:pPr>
            <a:r>
              <a:rPr lang="en-GB" sz="6600" b="1" dirty="0"/>
              <a:t>Virtual Fly-ins Update</a:t>
            </a:r>
          </a:p>
        </p:txBody>
      </p:sp>
    </p:spTree>
    <p:extLst>
      <p:ext uri="{BB962C8B-B14F-4D97-AF65-F5344CB8AC3E}">
        <p14:creationId xmlns:p14="http://schemas.microsoft.com/office/powerpoint/2010/main" val="3368094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C1E37-9473-318B-AA87-5A3DBDBFB696}"/>
              </a:ext>
            </a:extLst>
          </p:cNvPr>
          <p:cNvSpPr>
            <a:spLocks noGrp="1"/>
          </p:cNvSpPr>
          <p:nvPr>
            <p:ph type="title"/>
          </p:nvPr>
        </p:nvSpPr>
        <p:spPr/>
        <p:txBody>
          <a:bodyPr/>
          <a:lstStyle/>
          <a:p>
            <a:r>
              <a:rPr lang="en-GB" dirty="0"/>
              <a:t>GA Virtual Flying Update #1</a:t>
            </a:r>
          </a:p>
        </p:txBody>
      </p:sp>
      <p:sp>
        <p:nvSpPr>
          <p:cNvPr id="4" name="TextBox 3">
            <a:extLst>
              <a:ext uri="{FF2B5EF4-FFF2-40B4-BE49-F238E27FC236}">
                <a16:creationId xmlns:a16="http://schemas.microsoft.com/office/drawing/2014/main" id="{F61A2921-A48F-DD55-3880-CD60B305F890}"/>
              </a:ext>
            </a:extLst>
          </p:cNvPr>
          <p:cNvSpPr txBox="1"/>
          <p:nvPr/>
        </p:nvSpPr>
        <p:spPr>
          <a:xfrm>
            <a:off x="84444" y="1044623"/>
            <a:ext cx="5861901" cy="461665"/>
          </a:xfrm>
          <a:prstGeom prst="rect">
            <a:avLst/>
          </a:prstGeom>
          <a:noFill/>
        </p:spPr>
        <p:txBody>
          <a:bodyPr wrap="square" rtlCol="0">
            <a:spAutoFit/>
          </a:bodyPr>
          <a:lstStyle/>
          <a:p>
            <a:r>
              <a:rPr lang="en-GB" sz="2400" b="1" dirty="0">
                <a:solidFill>
                  <a:schemeClr val="tx2"/>
                </a:solidFill>
              </a:rPr>
              <a:t>GA Virtual Flying Update</a:t>
            </a:r>
          </a:p>
        </p:txBody>
      </p:sp>
      <p:sp>
        <p:nvSpPr>
          <p:cNvPr id="3" name="TextBox 2">
            <a:extLst>
              <a:ext uri="{FF2B5EF4-FFF2-40B4-BE49-F238E27FC236}">
                <a16:creationId xmlns:a16="http://schemas.microsoft.com/office/drawing/2014/main" id="{A66F56E7-42F8-548B-0F5E-40021994ABD2}"/>
              </a:ext>
            </a:extLst>
          </p:cNvPr>
          <p:cNvSpPr txBox="1"/>
          <p:nvPr/>
        </p:nvSpPr>
        <p:spPr>
          <a:xfrm>
            <a:off x="244945" y="1511428"/>
            <a:ext cx="3048608"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a:t>Tuesday evenings, from 19:30h</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PoC: </a:t>
            </a:r>
            <a:r>
              <a:rPr lang="en-GB" sz="1400" b="1" dirty="0"/>
              <a:t>Mike Collins</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p:txBody>
      </p:sp>
      <p:sp>
        <p:nvSpPr>
          <p:cNvPr id="5" name="Rectangle: Rounded Corners 4">
            <a:extLst>
              <a:ext uri="{FF2B5EF4-FFF2-40B4-BE49-F238E27FC236}">
                <a16:creationId xmlns:a16="http://schemas.microsoft.com/office/drawing/2014/main" id="{F8E422C6-3554-114A-8405-5BC7FD30254F}"/>
              </a:ext>
            </a:extLst>
          </p:cNvPr>
          <p:cNvSpPr/>
          <p:nvPr/>
        </p:nvSpPr>
        <p:spPr>
          <a:xfrm>
            <a:off x="3350361" y="1044623"/>
            <a:ext cx="5709196" cy="40061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nSpc>
                <a:spcPct val="115000"/>
              </a:lnSpc>
              <a:spcAft>
                <a:spcPts val="1000"/>
              </a:spcAft>
            </a:pPr>
            <a:r>
              <a:rPr lang="en-GB" sz="1200" b="1" kern="0" dirty="0">
                <a:solidFill>
                  <a:schemeClr val="tx1"/>
                </a:solidFill>
                <a:effectLst/>
                <a:latin typeface="Comic Sans MS" panose="030F0702030302020204" pitchFamily="66" charset="0"/>
                <a:ea typeface="Times New Roman" panose="02020603050405020304" pitchFamily="18" charset="0"/>
                <a:cs typeface="Comic Sans MS" panose="030F0702030302020204" pitchFamily="66" charset="0"/>
              </a:rPr>
              <a:t>26.05.2026</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 Transporting anglers and their gear on a trip from Wrangell into  Canada. Flight plan  by Mike Collins. PAWG CAB5 CBW4 CBU2 CYDL. (7 pilots)</a:t>
            </a:r>
            <a:endParaRPr lang="en-GB"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GB" sz="1200" b="1" kern="0" dirty="0">
                <a:solidFill>
                  <a:schemeClr val="tx1"/>
                </a:solidFill>
                <a:effectLst/>
                <a:latin typeface="Comic Sans MS" panose="030F0702030302020204" pitchFamily="66" charset="0"/>
                <a:ea typeface="Times New Roman" panose="02020603050405020304" pitchFamily="18" charset="0"/>
                <a:cs typeface="Comic Sans MS" panose="030F0702030302020204" pitchFamily="66" charset="0"/>
              </a:rPr>
              <a:t>02.06.2026</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 Scenic flight from Lydd to Eindhoven. Flight plan by Tony Price. EGMD LFAC EBFN EBOS EBZU EHBU EHRD EHEH (11 pilots)</a:t>
            </a:r>
            <a:endParaRPr lang="en-GB"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GB" sz="1200" b="1" kern="0" dirty="0">
                <a:solidFill>
                  <a:schemeClr val="tx1"/>
                </a:solidFill>
                <a:effectLst/>
                <a:latin typeface="Comic Sans MS" panose="030F0702030302020204" pitchFamily="66" charset="0"/>
                <a:ea typeface="Times New Roman" panose="02020603050405020304" pitchFamily="18" charset="0"/>
                <a:cs typeface="Comic Sans MS" panose="030F0702030302020204" pitchFamily="66" charset="0"/>
              </a:rPr>
              <a:t>09.06.2036 </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Transporting tourists from The Greek Islands back to Bodrum in Turkey for their return flights back to the UK. Flight plan by Bob Barry. LGIK LGSM LGLE LGKY LGKO LTFE.(10 pilots)</a:t>
            </a:r>
            <a:endParaRPr lang="en-GB"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GB" sz="1200" b="1" kern="0" dirty="0">
                <a:solidFill>
                  <a:schemeClr val="tx1"/>
                </a:solidFill>
                <a:effectLst/>
                <a:latin typeface="Comic Sans MS" panose="030F0702030302020204" pitchFamily="66" charset="0"/>
                <a:ea typeface="Times New Roman" panose="02020603050405020304" pitchFamily="18" charset="0"/>
                <a:cs typeface="Comic Sans MS" panose="030F0702030302020204" pitchFamily="66" charset="0"/>
              </a:rPr>
              <a:t>16.06.2026</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 "Air Race around Salisbury Plain" Smaller aircraft order of the day. Inline abreast </a:t>
            </a:r>
            <a:r>
              <a:rPr lang="en-GB" sz="1200" kern="0" dirty="0" err="1">
                <a:effectLst/>
                <a:latin typeface="Comic Sans MS" panose="030F0702030302020204" pitchFamily="66" charset="0"/>
                <a:ea typeface="Times New Roman" panose="02020603050405020304" pitchFamily="18" charset="0"/>
                <a:cs typeface="Comic Sans MS" panose="030F0702030302020204" pitchFamily="66" charset="0"/>
              </a:rPr>
              <a:t>takeoff</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 from Middle Wallop to Thruxton. Flight plan by Tim Nutt. EGVP EGME EGHA EGHO (9 pilots)</a:t>
            </a:r>
            <a:endParaRPr lang="en-GB"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GB" sz="1200" b="1" kern="0" dirty="0">
                <a:solidFill>
                  <a:schemeClr val="tx1"/>
                </a:solidFill>
                <a:effectLst/>
                <a:latin typeface="Comic Sans MS" panose="030F0702030302020204" pitchFamily="66" charset="0"/>
                <a:ea typeface="Times New Roman" panose="02020603050405020304" pitchFamily="18" charset="0"/>
                <a:cs typeface="Comic Sans MS" panose="030F0702030302020204" pitchFamily="66" charset="0"/>
              </a:rPr>
              <a:t>23.06.2026</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 Transporting scientists to collect water samples in Japan. Flight plan by Ian </a:t>
            </a:r>
            <a:r>
              <a:rPr lang="en-GB" sz="1200" kern="0" dirty="0" err="1">
                <a:effectLst/>
                <a:latin typeface="Comic Sans MS" panose="030F0702030302020204" pitchFamily="66" charset="0"/>
                <a:ea typeface="Times New Roman" panose="02020603050405020304" pitchFamily="18" charset="0"/>
                <a:cs typeface="Comic Sans MS" panose="030F0702030302020204" pitchFamily="66" charset="0"/>
              </a:rPr>
              <a:t>Lassman</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 RJT1 Stopping at various lakes enroute to Lake </a:t>
            </a:r>
            <a:r>
              <a:rPr lang="en-GB" sz="1200" kern="0" dirty="0" err="1">
                <a:effectLst/>
                <a:latin typeface="Comic Sans MS" panose="030F0702030302020204" pitchFamily="66" charset="0"/>
                <a:ea typeface="Times New Roman" panose="02020603050405020304" pitchFamily="18" charset="0"/>
                <a:cs typeface="Comic Sans MS" panose="030F0702030302020204" pitchFamily="66" charset="0"/>
              </a:rPr>
              <a:t>Suwa</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 (6 pilots)</a:t>
            </a:r>
            <a:endParaRPr lang="en-GB" sz="12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pic>
        <p:nvPicPr>
          <p:cNvPr id="7" name="Picture 6" descr="A row of small airplanes on a runway&#10;&#10;Description automatically generated">
            <a:extLst>
              <a:ext uri="{FF2B5EF4-FFF2-40B4-BE49-F238E27FC236}">
                <a16:creationId xmlns:a16="http://schemas.microsoft.com/office/drawing/2014/main" id="{9F5FBDAB-7DE0-0105-97ED-CDBE7AC3E5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6362" y="3029865"/>
            <a:ext cx="2800005" cy="1767971"/>
          </a:xfrm>
          <a:prstGeom prst="rect">
            <a:avLst/>
          </a:prstGeom>
        </p:spPr>
      </p:pic>
    </p:spTree>
    <p:extLst>
      <p:ext uri="{BB962C8B-B14F-4D97-AF65-F5344CB8AC3E}">
        <p14:creationId xmlns:p14="http://schemas.microsoft.com/office/powerpoint/2010/main" val="3707600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C1E37-9473-318B-AA87-5A3DBDBFB696}"/>
              </a:ext>
            </a:extLst>
          </p:cNvPr>
          <p:cNvSpPr>
            <a:spLocks noGrp="1"/>
          </p:cNvSpPr>
          <p:nvPr>
            <p:ph type="title"/>
          </p:nvPr>
        </p:nvSpPr>
        <p:spPr/>
        <p:txBody>
          <a:bodyPr/>
          <a:lstStyle/>
          <a:p>
            <a:r>
              <a:rPr lang="en-GB" dirty="0"/>
              <a:t>GA Virtual Flying Update #2</a:t>
            </a:r>
          </a:p>
        </p:txBody>
      </p:sp>
      <p:sp>
        <p:nvSpPr>
          <p:cNvPr id="4" name="TextBox 3">
            <a:extLst>
              <a:ext uri="{FF2B5EF4-FFF2-40B4-BE49-F238E27FC236}">
                <a16:creationId xmlns:a16="http://schemas.microsoft.com/office/drawing/2014/main" id="{F61A2921-A48F-DD55-3880-CD60B305F890}"/>
              </a:ext>
            </a:extLst>
          </p:cNvPr>
          <p:cNvSpPr txBox="1"/>
          <p:nvPr/>
        </p:nvSpPr>
        <p:spPr>
          <a:xfrm>
            <a:off x="84444" y="1044623"/>
            <a:ext cx="5861901" cy="461665"/>
          </a:xfrm>
          <a:prstGeom prst="rect">
            <a:avLst/>
          </a:prstGeom>
          <a:noFill/>
        </p:spPr>
        <p:txBody>
          <a:bodyPr wrap="square" rtlCol="0">
            <a:spAutoFit/>
          </a:bodyPr>
          <a:lstStyle/>
          <a:p>
            <a:r>
              <a:rPr lang="en-GB" sz="2400" b="1" dirty="0">
                <a:solidFill>
                  <a:schemeClr val="tx2"/>
                </a:solidFill>
              </a:rPr>
              <a:t>GA Virtual Flying Update</a:t>
            </a:r>
          </a:p>
        </p:txBody>
      </p:sp>
      <p:sp>
        <p:nvSpPr>
          <p:cNvPr id="3" name="TextBox 2">
            <a:extLst>
              <a:ext uri="{FF2B5EF4-FFF2-40B4-BE49-F238E27FC236}">
                <a16:creationId xmlns:a16="http://schemas.microsoft.com/office/drawing/2014/main" id="{A66F56E7-42F8-548B-0F5E-40021994ABD2}"/>
              </a:ext>
            </a:extLst>
          </p:cNvPr>
          <p:cNvSpPr txBox="1"/>
          <p:nvPr/>
        </p:nvSpPr>
        <p:spPr>
          <a:xfrm>
            <a:off x="244945" y="1511428"/>
            <a:ext cx="3048608"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a:t>Tuesday evenings, from 19:30h</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PoC: </a:t>
            </a:r>
            <a:r>
              <a:rPr lang="en-GB" sz="1400" b="1" dirty="0"/>
              <a:t>Mike Collins</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p:txBody>
      </p:sp>
      <p:sp>
        <p:nvSpPr>
          <p:cNvPr id="5" name="Rectangle: Rounded Corners 4">
            <a:extLst>
              <a:ext uri="{FF2B5EF4-FFF2-40B4-BE49-F238E27FC236}">
                <a16:creationId xmlns:a16="http://schemas.microsoft.com/office/drawing/2014/main" id="{F8E422C6-3554-114A-8405-5BC7FD30254F}"/>
              </a:ext>
            </a:extLst>
          </p:cNvPr>
          <p:cNvSpPr/>
          <p:nvPr/>
        </p:nvSpPr>
        <p:spPr>
          <a:xfrm>
            <a:off x="3350361" y="1044623"/>
            <a:ext cx="5709196" cy="40061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nSpc>
                <a:spcPct val="115000"/>
              </a:lnSpc>
              <a:spcAft>
                <a:spcPts val="1000"/>
              </a:spcAft>
            </a:pPr>
            <a:r>
              <a:rPr lang="en-GB" sz="1200" b="1" kern="0" dirty="0">
                <a:solidFill>
                  <a:schemeClr val="tx1"/>
                </a:solidFill>
                <a:effectLst/>
                <a:latin typeface="Comic Sans MS" panose="030F0702030302020204" pitchFamily="66" charset="0"/>
                <a:ea typeface="Times New Roman" panose="02020603050405020304" pitchFamily="18" charset="0"/>
                <a:cs typeface="Comic Sans MS" panose="030F0702030302020204" pitchFamily="66" charset="0"/>
              </a:rPr>
              <a:t>30.06.2026</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 A casual flight around Martha's Vineyard checking out points of interest. Flight plan by Martin Chatterton. 1B2 KACK KHYA KCQX KPVC 2B1 KMVY. (10 pilots)</a:t>
            </a:r>
            <a:endParaRPr lang="en-GB"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GB" sz="1200" b="1" kern="0" dirty="0">
                <a:solidFill>
                  <a:schemeClr val="tx1"/>
                </a:solidFill>
                <a:effectLst/>
                <a:latin typeface="Comic Sans MS" panose="030F0702030302020204" pitchFamily="66" charset="0"/>
                <a:ea typeface="Times New Roman" panose="02020603050405020304" pitchFamily="18" charset="0"/>
                <a:cs typeface="Comic Sans MS" panose="030F0702030302020204" pitchFamily="66" charset="0"/>
              </a:rPr>
              <a:t>07.07.2026</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 Flying for The Chile Post Special Delivery Service, with a senior official on board. Flight plan by Richard Preston. SCVM SCOM SCFL SCCV SCVT SCAU SCVF SCSN.</a:t>
            </a:r>
            <a:b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b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(8 pilots)</a:t>
            </a:r>
            <a:endParaRPr lang="en-GB"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GB" sz="1200" b="1" kern="0" dirty="0">
                <a:solidFill>
                  <a:schemeClr val="tx1"/>
                </a:solidFill>
                <a:effectLst/>
                <a:latin typeface="Comic Sans MS" panose="030F0702030302020204" pitchFamily="66" charset="0"/>
                <a:ea typeface="Times New Roman" panose="02020603050405020304" pitchFamily="18" charset="0"/>
                <a:cs typeface="Comic Sans MS" panose="030F0702030302020204" pitchFamily="66" charset="0"/>
              </a:rPr>
              <a:t>14.07.2026</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 Transporting tourists for sightseeing flights in Northern Romania. Flight plan by Dave Simmons. LRSM LRBM LRBN LRFL LRSV. (10 pilots)</a:t>
            </a:r>
            <a:endParaRPr lang="en-GB"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GB" sz="1200" b="1" kern="0" dirty="0">
                <a:solidFill>
                  <a:schemeClr val="tx1"/>
                </a:solidFill>
                <a:effectLst/>
                <a:latin typeface="Comic Sans MS" panose="030F0702030302020204" pitchFamily="66" charset="0"/>
                <a:ea typeface="Times New Roman" panose="02020603050405020304" pitchFamily="18" charset="0"/>
                <a:cs typeface="Comic Sans MS" panose="030F0702030302020204" pitchFamily="66" charset="0"/>
              </a:rPr>
              <a:t>21.07.2026</a:t>
            </a:r>
            <a:r>
              <a:rPr lang="en-GB" sz="1200" kern="0" dirty="0">
                <a:effectLst/>
                <a:latin typeface="Comic Sans MS" panose="030F0702030302020204" pitchFamily="66" charset="0"/>
                <a:ea typeface="Times New Roman" panose="02020603050405020304" pitchFamily="18" charset="0"/>
                <a:cs typeface="Comic Sans MS" panose="030F0702030302020204" pitchFamily="66" charset="0"/>
              </a:rPr>
              <a:t> A club flight from Culpepper in Virginia to Ocean City Muni. in Maryland. Flight. Special permission had been given to land at military fields (some of these important research and launch sites). Plan by Mike Collins. KCJR KEZF KNDY KNHK KWAL KOXB. (10 pilots)</a:t>
            </a:r>
            <a:endParaRPr lang="en-GB" sz="12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pic>
        <p:nvPicPr>
          <p:cNvPr id="7" name="Picture 6" descr="A row of small airplanes on a runway&#10;&#10;Description automatically generated">
            <a:extLst>
              <a:ext uri="{FF2B5EF4-FFF2-40B4-BE49-F238E27FC236}">
                <a16:creationId xmlns:a16="http://schemas.microsoft.com/office/drawing/2014/main" id="{9F5FBDAB-7DE0-0105-97ED-CDBE7AC3E5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6362" y="3029865"/>
            <a:ext cx="2800005" cy="1767971"/>
          </a:xfrm>
          <a:prstGeom prst="rect">
            <a:avLst/>
          </a:prstGeom>
        </p:spPr>
      </p:pic>
    </p:spTree>
    <p:extLst>
      <p:ext uri="{BB962C8B-B14F-4D97-AF65-F5344CB8AC3E}">
        <p14:creationId xmlns:p14="http://schemas.microsoft.com/office/powerpoint/2010/main" val="3494933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C1E37-9473-318B-AA87-5A3DBDBFB696}"/>
              </a:ext>
            </a:extLst>
          </p:cNvPr>
          <p:cNvSpPr>
            <a:spLocks noGrp="1"/>
          </p:cNvSpPr>
          <p:nvPr>
            <p:ph type="title"/>
          </p:nvPr>
        </p:nvSpPr>
        <p:spPr/>
        <p:txBody>
          <a:bodyPr/>
          <a:lstStyle/>
          <a:p>
            <a:r>
              <a:rPr lang="en-GB" i="1" dirty="0"/>
              <a:t>Heavies</a:t>
            </a:r>
            <a:r>
              <a:rPr lang="en-GB" dirty="0"/>
              <a:t> Virtual Flying Update #1</a:t>
            </a:r>
          </a:p>
        </p:txBody>
      </p:sp>
      <p:sp>
        <p:nvSpPr>
          <p:cNvPr id="4" name="TextBox 3">
            <a:extLst>
              <a:ext uri="{FF2B5EF4-FFF2-40B4-BE49-F238E27FC236}">
                <a16:creationId xmlns:a16="http://schemas.microsoft.com/office/drawing/2014/main" id="{F61A2921-A48F-DD55-3880-CD60B305F890}"/>
              </a:ext>
            </a:extLst>
          </p:cNvPr>
          <p:cNvSpPr txBox="1"/>
          <p:nvPr/>
        </p:nvSpPr>
        <p:spPr>
          <a:xfrm>
            <a:off x="84444" y="1044623"/>
            <a:ext cx="5861901" cy="461665"/>
          </a:xfrm>
          <a:prstGeom prst="rect">
            <a:avLst/>
          </a:prstGeom>
          <a:noFill/>
        </p:spPr>
        <p:txBody>
          <a:bodyPr wrap="square" rtlCol="0">
            <a:spAutoFit/>
          </a:bodyPr>
          <a:lstStyle/>
          <a:p>
            <a:r>
              <a:rPr lang="en-GB" sz="2400" b="1" i="1" dirty="0">
                <a:solidFill>
                  <a:schemeClr val="tx2"/>
                </a:solidFill>
              </a:rPr>
              <a:t>Heavies</a:t>
            </a:r>
            <a:r>
              <a:rPr lang="en-GB" sz="2400" b="1" dirty="0">
                <a:solidFill>
                  <a:schemeClr val="tx2"/>
                </a:solidFill>
              </a:rPr>
              <a:t> Virtual Flying Update</a:t>
            </a:r>
          </a:p>
        </p:txBody>
      </p:sp>
      <p:sp>
        <p:nvSpPr>
          <p:cNvPr id="3" name="TextBox 2">
            <a:extLst>
              <a:ext uri="{FF2B5EF4-FFF2-40B4-BE49-F238E27FC236}">
                <a16:creationId xmlns:a16="http://schemas.microsoft.com/office/drawing/2014/main" id="{F04D5439-FF9A-C9A7-3B6D-8DB0A8916E89}"/>
              </a:ext>
            </a:extLst>
          </p:cNvPr>
          <p:cNvSpPr txBox="1"/>
          <p:nvPr/>
        </p:nvSpPr>
        <p:spPr>
          <a:xfrm>
            <a:off x="143554" y="1502815"/>
            <a:ext cx="4123035" cy="3353547"/>
          </a:xfrm>
          <a:prstGeom prst="rect">
            <a:avLst/>
          </a:prstGeom>
          <a:noFill/>
        </p:spPr>
        <p:txBody>
          <a:bodyPr wrap="square" rtlCol="0">
            <a:spAutoFit/>
          </a:bodyPr>
          <a:lstStyle/>
          <a:p>
            <a:pPr marL="285750" indent="-285750">
              <a:buFont typeface="Arial" panose="020B0604020202020204" pitchFamily="34" charset="0"/>
              <a:buChar char="•"/>
            </a:pPr>
            <a:r>
              <a:rPr lang="en-GB" sz="1600" dirty="0"/>
              <a:t>Thursdays 18:30-21:00h</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dirty="0"/>
              <a:t>PoC: </a:t>
            </a:r>
            <a:r>
              <a:rPr lang="en-GB" sz="1600" b="1" dirty="0"/>
              <a:t>Marcus </a:t>
            </a:r>
            <a:r>
              <a:rPr lang="pl-PL" sz="1600" b="1" dirty="0"/>
              <a:t>Szczepanek</a:t>
            </a:r>
            <a:endParaRPr lang="en-GB" sz="1400" b="1" kern="100" dirty="0">
              <a:effectLst/>
              <a:ea typeface="Aptos" panose="020B0004020202020204" pitchFamily="34" charset="0"/>
              <a:cs typeface="Times New Roman" panose="02020603050405020304" pitchFamily="18" charset="0"/>
            </a:endParaRPr>
          </a:p>
          <a:p>
            <a:endParaRPr lang="en-GB" sz="1400" kern="100" dirty="0">
              <a:effectLst/>
              <a:ea typeface="Aptos" panose="020B0004020202020204" pitchFamily="34" charset="0"/>
              <a:cs typeface="Times New Roman" panose="02020603050405020304" pitchFamily="18" charset="0"/>
            </a:endParaRPr>
          </a:p>
          <a:p>
            <a:endParaRPr lang="en-GB" sz="1400" kern="100" dirty="0">
              <a:ea typeface="Aptos" panose="020B0004020202020204" pitchFamily="34" charset="0"/>
              <a:cs typeface="Times New Roman" panose="02020603050405020304" pitchFamily="18" charset="0"/>
            </a:endParaRPr>
          </a:p>
          <a:p>
            <a:endParaRPr lang="en-GB" sz="1400" kern="100" dirty="0">
              <a:effectLst/>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GB" sz="1400" kern="100" dirty="0">
                <a:effectLst/>
                <a:ea typeface="Aptos" panose="020B0004020202020204" pitchFamily="34" charset="0"/>
                <a:cs typeface="Times New Roman" panose="02020603050405020304" pitchFamily="18" charset="0"/>
              </a:rPr>
              <a:t>In addition, a combined BFSG and Aviators Eindhoven joint fly-in occurs once a month on Saturday mornings at 10:00hrs UK time</a:t>
            </a:r>
          </a:p>
          <a:p>
            <a:pPr lvl="1"/>
            <a:endParaRPr lang="en-GB" sz="1400" b="1" kern="100" dirty="0">
              <a:cs typeface="Times New Roman" panose="02020603050405020304" pitchFamily="18" charset="0"/>
            </a:endParaRPr>
          </a:p>
          <a:p>
            <a:pPr>
              <a:lnSpc>
                <a:spcPct val="107000"/>
              </a:lnSpc>
              <a:spcAft>
                <a:spcPts val="800"/>
              </a:spcAft>
            </a:pPr>
            <a:r>
              <a:rPr lang="en-GB" sz="1400" kern="100" dirty="0">
                <a:effectLst/>
                <a:ea typeface="Aptos" panose="020B0004020202020204" pitchFamily="34" charset="0"/>
                <a:cs typeface="Times New Roman" panose="02020603050405020304" pitchFamily="18" charset="0"/>
              </a:rPr>
              <a:t>Jun 13</a:t>
            </a:r>
            <a:r>
              <a:rPr lang="en-GB" sz="1400" kern="100" baseline="30000" dirty="0">
                <a:effectLst/>
                <a:ea typeface="Aptos" panose="020B0004020202020204" pitchFamily="34" charset="0"/>
                <a:cs typeface="Times New Roman" panose="02020603050405020304" pitchFamily="18" charset="0"/>
              </a:rPr>
              <a:t>th</a:t>
            </a:r>
            <a:r>
              <a:rPr lang="en-GB" sz="1400" kern="100" dirty="0">
                <a:effectLst/>
                <a:ea typeface="Aptos" panose="020B0004020202020204" pitchFamily="34" charset="0"/>
                <a:cs typeface="Times New Roman" panose="02020603050405020304" pitchFamily="18" charset="0"/>
              </a:rPr>
              <a:t> – Lanzarote, Canary Islands (GCRR) to Tenerife North, Tenerife (KMEM) - 147nm</a:t>
            </a:r>
          </a:p>
          <a:p>
            <a:pPr marL="342900" lvl="0" indent="-342900">
              <a:lnSpc>
                <a:spcPct val="107000"/>
              </a:lnSpc>
              <a:spcAft>
                <a:spcPts val="800"/>
              </a:spcAft>
              <a:buFont typeface="Arial" panose="020B0604020202020204" pitchFamily="34" charset="0"/>
              <a:buChar char="-"/>
            </a:pPr>
            <a:r>
              <a:rPr lang="en-GB" sz="1400" kern="100" dirty="0">
                <a:effectLst/>
                <a:ea typeface="Aptos" panose="020B0004020202020204" pitchFamily="34" charset="0"/>
                <a:cs typeface="Times New Roman" panose="02020603050405020304" pitchFamily="18" charset="0"/>
              </a:rPr>
              <a:t>Tenerife North, Tenerife (KMEM) to Fuerteventura, Canary Islands (GCFV) – 140nm</a:t>
            </a:r>
          </a:p>
        </p:txBody>
      </p:sp>
      <p:sp>
        <p:nvSpPr>
          <p:cNvPr id="7" name="Rectangle: Rounded Corners 6">
            <a:extLst>
              <a:ext uri="{FF2B5EF4-FFF2-40B4-BE49-F238E27FC236}">
                <a16:creationId xmlns:a16="http://schemas.microsoft.com/office/drawing/2014/main" id="{2DEC253C-2779-CD70-85C0-C12E2F769B8F}"/>
              </a:ext>
            </a:extLst>
          </p:cNvPr>
          <p:cNvSpPr/>
          <p:nvPr/>
        </p:nvSpPr>
        <p:spPr>
          <a:xfrm>
            <a:off x="4266588" y="1044700"/>
            <a:ext cx="4773601" cy="3970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4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Week 22 </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May 28</a:t>
            </a:r>
            <a:r>
              <a:rPr lang="en-GB" sz="1400" kern="100" baseline="30000" dirty="0">
                <a:effectLst/>
                <a:latin typeface="Arial" panose="020B0604020202020204" pitchFamily="34" charset="0"/>
                <a:ea typeface="Aptos" panose="020B0004020202020204" pitchFamily="34" charset="0"/>
                <a:cs typeface="Times New Roman" panose="02020603050405020304" pitchFamily="18" charset="0"/>
              </a:rPr>
              <a:t>th</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 Santiago Arturo Merino Benitez Intl. (SCEL) to Buenos Aires Ezeiza Intl.- </a:t>
            </a:r>
            <a:r>
              <a:rPr lang="en-GB" sz="1400" kern="100" dirty="0" err="1">
                <a:effectLst/>
                <a:latin typeface="Arial" panose="020B0604020202020204" pitchFamily="34" charset="0"/>
                <a:ea typeface="Aptos" panose="020B0004020202020204" pitchFamily="34" charset="0"/>
                <a:cs typeface="Times New Roman" panose="02020603050405020304" pitchFamily="18" charset="0"/>
              </a:rPr>
              <a:t>Ministro</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a:t>
            </a:r>
            <a:r>
              <a:rPr lang="en-GB" sz="1400" kern="100" dirty="0" err="1">
                <a:effectLst/>
                <a:latin typeface="Arial" panose="020B0604020202020204" pitchFamily="34" charset="0"/>
                <a:ea typeface="Aptos" panose="020B0004020202020204" pitchFamily="34" charset="0"/>
                <a:cs typeface="Times New Roman" panose="02020603050405020304" pitchFamily="18" charset="0"/>
              </a:rPr>
              <a:t>Pistarini</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(SAEZ) – 660nm – 12 pilots</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4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Week 23 </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Jun 4</a:t>
            </a:r>
            <a:r>
              <a:rPr lang="en-GB" sz="1400" kern="100" baseline="30000" dirty="0">
                <a:effectLst/>
                <a:latin typeface="Arial" panose="020B0604020202020204" pitchFamily="34" charset="0"/>
                <a:ea typeface="Aptos" panose="020B0004020202020204" pitchFamily="34" charset="0"/>
                <a:cs typeface="Times New Roman" panose="02020603050405020304" pitchFamily="18" charset="0"/>
              </a:rPr>
              <a:t>th</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 Buenos Aires Ezeiza Intl. - </a:t>
            </a:r>
            <a:r>
              <a:rPr lang="en-GB" sz="1400" kern="100" dirty="0" err="1">
                <a:effectLst/>
                <a:latin typeface="Arial" panose="020B0604020202020204" pitchFamily="34" charset="0"/>
                <a:ea typeface="Aptos" panose="020B0004020202020204" pitchFamily="34" charset="0"/>
                <a:cs typeface="Times New Roman" panose="02020603050405020304" pitchFamily="18" charset="0"/>
              </a:rPr>
              <a:t>Ministro</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a:t>
            </a:r>
            <a:r>
              <a:rPr lang="en-GB" sz="1400" kern="100" dirty="0" err="1">
                <a:effectLst/>
                <a:latin typeface="Arial" panose="020B0604020202020204" pitchFamily="34" charset="0"/>
                <a:ea typeface="Aptos" panose="020B0004020202020204" pitchFamily="34" charset="0"/>
                <a:cs typeface="Times New Roman" panose="02020603050405020304" pitchFamily="18" charset="0"/>
              </a:rPr>
              <a:t>Pistarini</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(SAEZ) or Sao Paulo Guarulhos (SBGR) to Porto Alegre Salgado Filho Intl. (SBPA) – 500nm – 18 pilots – Joint Fly-in</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4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Week 24 </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Jun 11</a:t>
            </a:r>
            <a:r>
              <a:rPr lang="en-GB" sz="1400" kern="100" baseline="30000" dirty="0">
                <a:effectLst/>
                <a:latin typeface="Arial" panose="020B0604020202020204" pitchFamily="34" charset="0"/>
                <a:ea typeface="Aptos" panose="020B0004020202020204" pitchFamily="34" charset="0"/>
                <a:cs typeface="Times New Roman" panose="02020603050405020304" pitchFamily="18" charset="0"/>
              </a:rPr>
              <a:t>th</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 Porto Alegre Salgado Filho Intl. (SBPA) to Rio De Janeiro </a:t>
            </a:r>
            <a:r>
              <a:rPr lang="en-GB" sz="1400" kern="100" dirty="0" err="1">
                <a:effectLst/>
                <a:latin typeface="Arial" panose="020B0604020202020204" pitchFamily="34" charset="0"/>
                <a:ea typeface="Aptos" panose="020B0004020202020204" pitchFamily="34" charset="0"/>
                <a:cs typeface="Times New Roman" panose="02020603050405020304" pitchFamily="18" charset="0"/>
              </a:rPr>
              <a:t>Galeao</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-Antonio Carlos </a:t>
            </a:r>
            <a:r>
              <a:rPr lang="en-GB" sz="1400" kern="100" dirty="0" err="1">
                <a:effectLst/>
                <a:latin typeface="Arial" panose="020B0604020202020204" pitchFamily="34" charset="0"/>
                <a:ea typeface="Aptos" panose="020B0004020202020204" pitchFamily="34" charset="0"/>
                <a:cs typeface="Times New Roman" panose="02020603050405020304" pitchFamily="18" charset="0"/>
              </a:rPr>
              <a:t>Jobim</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Intl. (SBGL) – 640nm – 11 pilots</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4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Week 25 </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Jun 18</a:t>
            </a:r>
            <a:r>
              <a:rPr lang="en-GB" sz="1400" kern="100" baseline="30000" dirty="0">
                <a:effectLst/>
                <a:latin typeface="Arial" panose="020B0604020202020204" pitchFamily="34" charset="0"/>
                <a:ea typeface="Aptos" panose="020B0004020202020204" pitchFamily="34" charset="0"/>
                <a:cs typeface="Times New Roman" panose="02020603050405020304" pitchFamily="18" charset="0"/>
              </a:rPr>
              <a:t>th</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 Auckland (NZAA) to Queenstown (NZQN) – 585nm – 10 pilots</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4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Week 26 </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Jun 25</a:t>
            </a:r>
            <a:r>
              <a:rPr lang="en-GB" sz="1400" kern="100" baseline="30000" dirty="0">
                <a:effectLst/>
                <a:latin typeface="Arial" panose="020B0604020202020204" pitchFamily="34" charset="0"/>
                <a:ea typeface="Aptos" panose="020B0004020202020204" pitchFamily="34" charset="0"/>
                <a:cs typeface="Times New Roman" panose="02020603050405020304" pitchFamily="18" charset="0"/>
              </a:rPr>
              <a:t>th</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 Sydney Kingsford Smith (YSSY) to Adelaide Intl. (YPAD) – 655nm – 7 pilots</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667494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C1E37-9473-318B-AA87-5A3DBDBFB696}"/>
              </a:ext>
            </a:extLst>
          </p:cNvPr>
          <p:cNvSpPr>
            <a:spLocks noGrp="1"/>
          </p:cNvSpPr>
          <p:nvPr>
            <p:ph type="title"/>
          </p:nvPr>
        </p:nvSpPr>
        <p:spPr/>
        <p:txBody>
          <a:bodyPr/>
          <a:lstStyle/>
          <a:p>
            <a:r>
              <a:rPr lang="en-GB" i="1" dirty="0"/>
              <a:t>Heavies</a:t>
            </a:r>
            <a:r>
              <a:rPr lang="en-GB" dirty="0"/>
              <a:t> Virtual Flying Update #2</a:t>
            </a:r>
          </a:p>
        </p:txBody>
      </p:sp>
      <p:sp>
        <p:nvSpPr>
          <p:cNvPr id="4" name="TextBox 3">
            <a:extLst>
              <a:ext uri="{FF2B5EF4-FFF2-40B4-BE49-F238E27FC236}">
                <a16:creationId xmlns:a16="http://schemas.microsoft.com/office/drawing/2014/main" id="{F61A2921-A48F-DD55-3880-CD60B305F890}"/>
              </a:ext>
            </a:extLst>
          </p:cNvPr>
          <p:cNvSpPr txBox="1"/>
          <p:nvPr/>
        </p:nvSpPr>
        <p:spPr>
          <a:xfrm>
            <a:off x="84444" y="1044623"/>
            <a:ext cx="5861901" cy="461665"/>
          </a:xfrm>
          <a:prstGeom prst="rect">
            <a:avLst/>
          </a:prstGeom>
          <a:noFill/>
        </p:spPr>
        <p:txBody>
          <a:bodyPr wrap="square" rtlCol="0">
            <a:spAutoFit/>
          </a:bodyPr>
          <a:lstStyle/>
          <a:p>
            <a:r>
              <a:rPr lang="en-GB" sz="2400" b="1" i="1" dirty="0">
                <a:solidFill>
                  <a:schemeClr val="tx2"/>
                </a:solidFill>
              </a:rPr>
              <a:t>Heavies</a:t>
            </a:r>
            <a:r>
              <a:rPr lang="en-GB" sz="2400" b="1" dirty="0">
                <a:solidFill>
                  <a:schemeClr val="tx2"/>
                </a:solidFill>
              </a:rPr>
              <a:t> Virtual Flying Update</a:t>
            </a:r>
          </a:p>
        </p:txBody>
      </p:sp>
      <p:sp>
        <p:nvSpPr>
          <p:cNvPr id="3" name="TextBox 2">
            <a:extLst>
              <a:ext uri="{FF2B5EF4-FFF2-40B4-BE49-F238E27FC236}">
                <a16:creationId xmlns:a16="http://schemas.microsoft.com/office/drawing/2014/main" id="{F04D5439-FF9A-C9A7-3B6D-8DB0A8916E89}"/>
              </a:ext>
            </a:extLst>
          </p:cNvPr>
          <p:cNvSpPr txBox="1"/>
          <p:nvPr/>
        </p:nvSpPr>
        <p:spPr>
          <a:xfrm>
            <a:off x="143554" y="1502815"/>
            <a:ext cx="4123035" cy="1692771"/>
          </a:xfrm>
          <a:prstGeom prst="rect">
            <a:avLst/>
          </a:prstGeom>
          <a:noFill/>
        </p:spPr>
        <p:txBody>
          <a:bodyPr wrap="square" rtlCol="0">
            <a:spAutoFit/>
          </a:bodyPr>
          <a:lstStyle/>
          <a:p>
            <a:pPr marL="285750" indent="-285750">
              <a:buFont typeface="Arial" panose="020B0604020202020204" pitchFamily="34" charset="0"/>
              <a:buChar char="•"/>
            </a:pPr>
            <a:r>
              <a:rPr lang="en-GB" sz="1600" dirty="0"/>
              <a:t>Thursdays 18:30-21:00h</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dirty="0"/>
              <a:t>PoC: </a:t>
            </a:r>
            <a:r>
              <a:rPr lang="en-GB" sz="1600" b="1" dirty="0"/>
              <a:t>Marcus </a:t>
            </a:r>
            <a:r>
              <a:rPr lang="pl-PL" sz="1600" b="1" dirty="0"/>
              <a:t>Szczepanek</a:t>
            </a:r>
            <a:endParaRPr lang="en-GB" sz="1400" b="1" kern="100" dirty="0">
              <a:effectLst/>
              <a:ea typeface="Aptos" panose="020B0004020202020204" pitchFamily="34" charset="0"/>
              <a:cs typeface="Times New Roman" panose="02020603050405020304" pitchFamily="18" charset="0"/>
            </a:endParaRPr>
          </a:p>
          <a:p>
            <a:endParaRPr lang="en-GB" sz="1400" kern="100" dirty="0">
              <a:effectLst/>
              <a:ea typeface="Aptos" panose="020B0004020202020204" pitchFamily="34" charset="0"/>
              <a:cs typeface="Times New Roman" panose="02020603050405020304" pitchFamily="18" charset="0"/>
            </a:endParaRPr>
          </a:p>
          <a:p>
            <a:endParaRPr lang="en-GB" sz="1400" kern="100" dirty="0">
              <a:ea typeface="Aptos" panose="020B0004020202020204" pitchFamily="34" charset="0"/>
              <a:cs typeface="Times New Roman" panose="02020603050405020304" pitchFamily="18" charset="0"/>
            </a:endParaRPr>
          </a:p>
          <a:p>
            <a:endParaRPr lang="en-GB" sz="1400" kern="100" dirty="0">
              <a:effectLst/>
              <a:ea typeface="Aptos" panose="020B0004020202020204" pitchFamily="34" charset="0"/>
              <a:cs typeface="Times New Roman" panose="02020603050405020304" pitchFamily="18" charset="0"/>
            </a:endParaRPr>
          </a:p>
          <a:p>
            <a:pPr lvl="1"/>
            <a:endParaRPr lang="en-GB" sz="1400" b="1" kern="100" dirty="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2DEC253C-2779-CD70-85C0-C12E2F769B8F}"/>
              </a:ext>
            </a:extLst>
          </p:cNvPr>
          <p:cNvSpPr/>
          <p:nvPr/>
        </p:nvSpPr>
        <p:spPr>
          <a:xfrm>
            <a:off x="4266588" y="1044700"/>
            <a:ext cx="4773601" cy="3970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6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Week 27 </a:t>
            </a:r>
            <a:r>
              <a:rPr lang="en-GB" sz="1600" kern="100" dirty="0">
                <a:effectLst/>
                <a:latin typeface="Arial" panose="020B0604020202020204" pitchFamily="34" charset="0"/>
                <a:ea typeface="Aptos" panose="020B0004020202020204" pitchFamily="34" charset="0"/>
                <a:cs typeface="Times New Roman" panose="02020603050405020304" pitchFamily="18" charset="0"/>
              </a:rPr>
              <a:t>– Jul 2</a:t>
            </a:r>
            <a:r>
              <a:rPr lang="en-GB" sz="1600" kern="100" baseline="30000" dirty="0">
                <a:effectLst/>
                <a:latin typeface="Arial" panose="020B0604020202020204" pitchFamily="34" charset="0"/>
                <a:ea typeface="Aptos" panose="020B0004020202020204" pitchFamily="34" charset="0"/>
                <a:cs typeface="Times New Roman" panose="02020603050405020304" pitchFamily="18" charset="0"/>
              </a:rPr>
              <a:t>nd</a:t>
            </a:r>
            <a:r>
              <a:rPr lang="en-GB" sz="1600" kern="100" dirty="0">
                <a:effectLst/>
                <a:latin typeface="Arial" panose="020B0604020202020204" pitchFamily="34" charset="0"/>
                <a:ea typeface="Aptos" panose="020B0004020202020204" pitchFamily="34" charset="0"/>
                <a:cs typeface="Times New Roman" panose="02020603050405020304" pitchFamily="18" charset="0"/>
              </a:rPr>
              <a:t> – Brussels National (EBBR) to Barcelona Josep </a:t>
            </a:r>
            <a:r>
              <a:rPr lang="en-GB" sz="1600" kern="100" dirty="0" err="1">
                <a:effectLst/>
                <a:latin typeface="Arial" panose="020B0604020202020204" pitchFamily="34" charset="0"/>
                <a:ea typeface="Aptos" panose="020B0004020202020204" pitchFamily="34" charset="0"/>
                <a:cs typeface="Times New Roman" panose="02020603050405020304" pitchFamily="18" charset="0"/>
              </a:rPr>
              <a:t>Tarradellas</a:t>
            </a:r>
            <a:r>
              <a:rPr lang="en-GB" sz="1600" kern="100" dirty="0">
                <a:effectLst/>
                <a:latin typeface="Arial" panose="020B0604020202020204" pitchFamily="34" charset="0"/>
                <a:ea typeface="Aptos" panose="020B0004020202020204" pitchFamily="34" charset="0"/>
                <a:cs typeface="Times New Roman" panose="02020603050405020304" pitchFamily="18" charset="0"/>
              </a:rPr>
              <a:t> (LEBL) – 645nm – 9 no.</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6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6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Week 28 </a:t>
            </a:r>
            <a:r>
              <a:rPr lang="en-GB" sz="1600" kern="100" dirty="0">
                <a:effectLst/>
                <a:latin typeface="Arial" panose="020B0604020202020204" pitchFamily="34" charset="0"/>
                <a:ea typeface="Aptos" panose="020B0004020202020204" pitchFamily="34" charset="0"/>
                <a:cs typeface="Times New Roman" panose="02020603050405020304" pitchFamily="18" charset="0"/>
              </a:rPr>
              <a:t>– Jul 9</a:t>
            </a:r>
            <a:r>
              <a:rPr lang="en-GB" sz="1600" kern="100" baseline="30000" dirty="0">
                <a:effectLst/>
                <a:latin typeface="Arial" panose="020B0604020202020204" pitchFamily="34" charset="0"/>
                <a:ea typeface="Aptos" panose="020B0004020202020204" pitchFamily="34" charset="0"/>
                <a:cs typeface="Times New Roman" panose="02020603050405020304" pitchFamily="18" charset="0"/>
              </a:rPr>
              <a:t>th</a:t>
            </a:r>
            <a:r>
              <a:rPr lang="en-GB" sz="1600" kern="100" dirty="0">
                <a:effectLst/>
                <a:latin typeface="Arial" panose="020B0604020202020204" pitchFamily="34" charset="0"/>
                <a:ea typeface="Aptos" panose="020B0004020202020204" pitchFamily="34" charset="0"/>
                <a:cs typeface="Times New Roman" panose="02020603050405020304" pitchFamily="18" charset="0"/>
              </a:rPr>
              <a:t> – Geneva (LSGG) to Rijeka KRK Island (LDRI) – 430nm – 6 no.</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6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6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Week 29 </a:t>
            </a:r>
            <a:r>
              <a:rPr lang="en-GB" sz="1600" kern="100" dirty="0">
                <a:effectLst/>
                <a:latin typeface="Arial" panose="020B0604020202020204" pitchFamily="34" charset="0"/>
                <a:ea typeface="Aptos" panose="020B0004020202020204" pitchFamily="34" charset="0"/>
                <a:cs typeface="Times New Roman" panose="02020603050405020304" pitchFamily="18" charset="0"/>
              </a:rPr>
              <a:t>– Jul 16</a:t>
            </a:r>
            <a:r>
              <a:rPr lang="en-GB" sz="1600" kern="100" baseline="30000" dirty="0">
                <a:effectLst/>
                <a:latin typeface="Arial" panose="020B0604020202020204" pitchFamily="34" charset="0"/>
                <a:ea typeface="Aptos" panose="020B0004020202020204" pitchFamily="34" charset="0"/>
                <a:cs typeface="Times New Roman" panose="02020603050405020304" pitchFamily="18" charset="0"/>
              </a:rPr>
              <a:t>th</a:t>
            </a:r>
            <a:r>
              <a:rPr lang="en-GB" sz="1600" kern="100" dirty="0">
                <a:effectLst/>
                <a:latin typeface="Arial" panose="020B0604020202020204" pitchFamily="34" charset="0"/>
                <a:ea typeface="Aptos" panose="020B0004020202020204" pitchFamily="34" charset="0"/>
                <a:cs typeface="Times New Roman" panose="02020603050405020304" pitchFamily="18" charset="0"/>
              </a:rPr>
              <a:t> – Rijeka KRK Island (LDRI) to Tirana (LATI) – 375nm – 7 no.</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6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600" b="1"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Week 30 </a:t>
            </a:r>
            <a:r>
              <a:rPr lang="en-GB" sz="1600" kern="100" dirty="0">
                <a:effectLst/>
                <a:latin typeface="Arial" panose="020B0604020202020204" pitchFamily="34" charset="0"/>
                <a:ea typeface="Aptos" panose="020B0004020202020204" pitchFamily="34" charset="0"/>
                <a:cs typeface="Times New Roman" panose="02020603050405020304" pitchFamily="18" charset="0"/>
              </a:rPr>
              <a:t>– Jul 23</a:t>
            </a:r>
            <a:r>
              <a:rPr lang="en-GB" sz="1600" kern="100" baseline="30000" dirty="0">
                <a:effectLst/>
                <a:latin typeface="Arial" panose="020B0604020202020204" pitchFamily="34" charset="0"/>
                <a:ea typeface="Aptos" panose="020B0004020202020204" pitchFamily="34" charset="0"/>
                <a:cs typeface="Times New Roman" panose="02020603050405020304" pitchFamily="18" charset="0"/>
              </a:rPr>
              <a:t>rd</a:t>
            </a:r>
            <a:r>
              <a:rPr lang="en-GB" sz="1600" kern="100" dirty="0">
                <a:effectLst/>
                <a:latin typeface="Arial" panose="020B0604020202020204" pitchFamily="34" charset="0"/>
                <a:ea typeface="Aptos" panose="020B0004020202020204" pitchFamily="34" charset="0"/>
                <a:cs typeface="Times New Roman" panose="02020603050405020304" pitchFamily="18" charset="0"/>
              </a:rPr>
              <a:t> – Tirana (LATI) to Iraklion Nikos Kazantzakis (LGIR) – 510nm – 6 no.</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85824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84A00-0D9F-C501-A032-421A636490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C58320-9D33-5BA1-5102-15F54403E48C}"/>
              </a:ext>
            </a:extLst>
          </p:cNvPr>
          <p:cNvSpPr>
            <a:spLocks noGrp="1"/>
          </p:cNvSpPr>
          <p:nvPr>
            <p:ph idx="1"/>
          </p:nvPr>
        </p:nvSpPr>
        <p:spPr>
          <a:xfrm>
            <a:off x="448965" y="1808225"/>
            <a:ext cx="8246070" cy="2595983"/>
          </a:xfrm>
        </p:spPr>
        <p:txBody>
          <a:bodyPr>
            <a:normAutofit/>
          </a:bodyPr>
          <a:lstStyle/>
          <a:p>
            <a:pPr marL="0" indent="0" algn="ctr">
              <a:buNone/>
            </a:pPr>
            <a:r>
              <a:rPr lang="en-GB" sz="6600" b="1" dirty="0"/>
              <a:t>FS Expo 2026</a:t>
            </a:r>
          </a:p>
          <a:p>
            <a:pPr marL="0" indent="0" algn="ctr">
              <a:buNone/>
            </a:pPr>
            <a:r>
              <a:rPr lang="en-GB" sz="6600" b="1" dirty="0"/>
              <a:t>St. Pauls, USA</a:t>
            </a:r>
          </a:p>
        </p:txBody>
      </p:sp>
    </p:spTree>
    <p:extLst>
      <p:ext uri="{BB962C8B-B14F-4D97-AF65-F5344CB8AC3E}">
        <p14:creationId xmlns:p14="http://schemas.microsoft.com/office/powerpoint/2010/main" val="497167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102F9-253E-3D92-D2C2-4B88DC33D3DB}"/>
              </a:ext>
            </a:extLst>
          </p:cNvPr>
          <p:cNvSpPr>
            <a:spLocks noGrp="1"/>
          </p:cNvSpPr>
          <p:nvPr>
            <p:ph type="title"/>
          </p:nvPr>
        </p:nvSpPr>
        <p:spPr/>
        <p:txBody>
          <a:bodyPr/>
          <a:lstStyle/>
          <a:p>
            <a:r>
              <a:rPr lang="en-GB" dirty="0"/>
              <a:t>FS Expo 2026</a:t>
            </a:r>
          </a:p>
        </p:txBody>
      </p:sp>
      <p:pic>
        <p:nvPicPr>
          <p:cNvPr id="9" name="Picture 8">
            <a:extLst>
              <a:ext uri="{FF2B5EF4-FFF2-40B4-BE49-F238E27FC236}">
                <a16:creationId xmlns:a16="http://schemas.microsoft.com/office/drawing/2014/main" id="{4F6AF727-29C5-A5C9-9077-A2A4C1C11FBC}"/>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724705" y="1185803"/>
            <a:ext cx="4219080" cy="3829227"/>
          </a:xfrm>
          <a:prstGeom prst="rect">
            <a:avLst/>
          </a:prstGeom>
        </p:spPr>
      </p:pic>
      <p:pic>
        <p:nvPicPr>
          <p:cNvPr id="11" name="Picture 10">
            <a:extLst>
              <a:ext uri="{FF2B5EF4-FFF2-40B4-BE49-F238E27FC236}">
                <a16:creationId xmlns:a16="http://schemas.microsoft.com/office/drawing/2014/main" id="{6B77AE18-FA75-33F4-ED78-7CCB9B8916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136" y="1632936"/>
            <a:ext cx="4379864" cy="2934960"/>
          </a:xfrm>
          <a:prstGeom prst="rect">
            <a:avLst/>
          </a:prstGeom>
        </p:spPr>
      </p:pic>
      <p:sp>
        <p:nvSpPr>
          <p:cNvPr id="13" name="TextBox 12">
            <a:extLst>
              <a:ext uri="{FF2B5EF4-FFF2-40B4-BE49-F238E27FC236}">
                <a16:creationId xmlns:a16="http://schemas.microsoft.com/office/drawing/2014/main" id="{6B35A2CF-A342-05AF-29FA-F478D62C754D}"/>
              </a:ext>
            </a:extLst>
          </p:cNvPr>
          <p:cNvSpPr txBox="1"/>
          <p:nvPr/>
        </p:nvSpPr>
        <p:spPr>
          <a:xfrm>
            <a:off x="139791" y="4567896"/>
            <a:ext cx="2752454" cy="369332"/>
          </a:xfrm>
          <a:prstGeom prst="rect">
            <a:avLst/>
          </a:prstGeom>
          <a:noFill/>
        </p:spPr>
        <p:txBody>
          <a:bodyPr wrap="square">
            <a:spAutoFit/>
          </a:bodyPr>
          <a:lstStyle/>
          <a:p>
            <a:r>
              <a:rPr lang="en-GB" dirty="0">
                <a:hlinkClick r:id="rId4"/>
              </a:rPr>
              <a:t>https://meridiangmt.com</a:t>
            </a:r>
            <a:r>
              <a:rPr lang="en-GB" dirty="0"/>
              <a:t> </a:t>
            </a:r>
          </a:p>
        </p:txBody>
      </p:sp>
      <p:pic>
        <p:nvPicPr>
          <p:cNvPr id="14" name="Picture 13">
            <a:extLst>
              <a:ext uri="{FF2B5EF4-FFF2-40B4-BE49-F238E27FC236}">
                <a16:creationId xmlns:a16="http://schemas.microsoft.com/office/drawing/2014/main" id="{87FDA67E-CABE-34E1-63FE-4C7A526B0BE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190" y="1007482"/>
            <a:ext cx="852890" cy="365525"/>
          </a:xfrm>
          <a:prstGeom prst="rect">
            <a:avLst/>
          </a:prstGeom>
        </p:spPr>
      </p:pic>
    </p:spTree>
    <p:extLst>
      <p:ext uri="{BB962C8B-B14F-4D97-AF65-F5344CB8AC3E}">
        <p14:creationId xmlns:p14="http://schemas.microsoft.com/office/powerpoint/2010/main" val="2114463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102F9-253E-3D92-D2C2-4B88DC33D3DB}"/>
              </a:ext>
            </a:extLst>
          </p:cNvPr>
          <p:cNvSpPr>
            <a:spLocks noGrp="1"/>
          </p:cNvSpPr>
          <p:nvPr>
            <p:ph type="title"/>
          </p:nvPr>
        </p:nvSpPr>
        <p:spPr/>
        <p:txBody>
          <a:bodyPr/>
          <a:lstStyle/>
          <a:p>
            <a:r>
              <a:rPr lang="en-GB" dirty="0"/>
              <a:t>FS Expo 2026</a:t>
            </a:r>
          </a:p>
        </p:txBody>
      </p:sp>
      <p:pic>
        <p:nvPicPr>
          <p:cNvPr id="6" name="Picture 5">
            <a:extLst>
              <a:ext uri="{FF2B5EF4-FFF2-40B4-BE49-F238E27FC236}">
                <a16:creationId xmlns:a16="http://schemas.microsoft.com/office/drawing/2014/main" id="{C3370665-351E-89E6-2EA5-D9C577F4F13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5770" y="1068862"/>
            <a:ext cx="5260718" cy="3946168"/>
          </a:xfrm>
          <a:prstGeom prst="rect">
            <a:avLst/>
          </a:prstGeom>
        </p:spPr>
      </p:pic>
      <p:pic>
        <p:nvPicPr>
          <p:cNvPr id="8" name="Picture 7">
            <a:extLst>
              <a:ext uri="{FF2B5EF4-FFF2-40B4-BE49-F238E27FC236}">
                <a16:creationId xmlns:a16="http://schemas.microsoft.com/office/drawing/2014/main" id="{3360DF56-347F-94B0-0B55-A8472C2298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6260" y="1488494"/>
            <a:ext cx="2236741" cy="1764294"/>
          </a:xfrm>
          <a:prstGeom prst="rect">
            <a:avLst/>
          </a:prstGeom>
        </p:spPr>
      </p:pic>
      <p:pic>
        <p:nvPicPr>
          <p:cNvPr id="12" name="Picture 11">
            <a:extLst>
              <a:ext uri="{FF2B5EF4-FFF2-40B4-BE49-F238E27FC236}">
                <a16:creationId xmlns:a16="http://schemas.microsoft.com/office/drawing/2014/main" id="{92E621D2-8FCC-B201-B83A-FED53B4116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54142" y="3023885"/>
            <a:ext cx="2236742" cy="1985165"/>
          </a:xfrm>
          <a:prstGeom prst="rect">
            <a:avLst/>
          </a:prstGeom>
        </p:spPr>
      </p:pic>
      <p:pic>
        <p:nvPicPr>
          <p:cNvPr id="14" name="Picture 13">
            <a:extLst>
              <a:ext uri="{FF2B5EF4-FFF2-40B4-BE49-F238E27FC236}">
                <a16:creationId xmlns:a16="http://schemas.microsoft.com/office/drawing/2014/main" id="{B940FF77-DD89-E2B5-9180-05893FA7D00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190" y="1007482"/>
            <a:ext cx="852890" cy="365525"/>
          </a:xfrm>
          <a:prstGeom prst="rect">
            <a:avLst/>
          </a:prstGeom>
        </p:spPr>
      </p:pic>
    </p:spTree>
    <p:extLst>
      <p:ext uri="{BB962C8B-B14F-4D97-AF65-F5344CB8AC3E}">
        <p14:creationId xmlns:p14="http://schemas.microsoft.com/office/powerpoint/2010/main" val="2368181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102F9-253E-3D92-D2C2-4B88DC33D3DB}"/>
              </a:ext>
            </a:extLst>
          </p:cNvPr>
          <p:cNvSpPr>
            <a:spLocks noGrp="1"/>
          </p:cNvSpPr>
          <p:nvPr>
            <p:ph type="title"/>
          </p:nvPr>
        </p:nvSpPr>
        <p:spPr/>
        <p:txBody>
          <a:bodyPr/>
          <a:lstStyle/>
          <a:p>
            <a:r>
              <a:rPr lang="en-GB" dirty="0"/>
              <a:t>FS Expo 2026</a:t>
            </a:r>
          </a:p>
        </p:txBody>
      </p:sp>
      <p:pic>
        <p:nvPicPr>
          <p:cNvPr id="7" name="Content Placeholder 6">
            <a:extLst>
              <a:ext uri="{FF2B5EF4-FFF2-40B4-BE49-F238E27FC236}">
                <a16:creationId xmlns:a16="http://schemas.microsoft.com/office/drawing/2014/main" id="{1091B840-24B2-9789-2A3A-1E0D673DF44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891766" y="1197092"/>
            <a:ext cx="2862536" cy="3817938"/>
          </a:xfrm>
        </p:spPr>
      </p:pic>
      <p:pic>
        <p:nvPicPr>
          <p:cNvPr id="1026" name="Picture 2" descr="No photo description available.">
            <a:extLst>
              <a:ext uri="{FF2B5EF4-FFF2-40B4-BE49-F238E27FC236}">
                <a16:creationId xmlns:a16="http://schemas.microsoft.com/office/drawing/2014/main" id="{761690D2-A729-5E0E-AEE1-9194152BD33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7080" y="1854021"/>
            <a:ext cx="4214679" cy="316100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ECF03FD-4BDF-7ED4-7B97-799B350C2C18}"/>
              </a:ext>
            </a:extLst>
          </p:cNvPr>
          <p:cNvSpPr txBox="1"/>
          <p:nvPr/>
        </p:nvSpPr>
        <p:spPr>
          <a:xfrm>
            <a:off x="907080" y="1044623"/>
            <a:ext cx="5039265" cy="461665"/>
          </a:xfrm>
          <a:prstGeom prst="rect">
            <a:avLst/>
          </a:prstGeom>
          <a:noFill/>
        </p:spPr>
        <p:txBody>
          <a:bodyPr wrap="square" rtlCol="0">
            <a:spAutoFit/>
          </a:bodyPr>
          <a:lstStyle/>
          <a:p>
            <a:r>
              <a:rPr lang="en-GB" sz="2400" b="1" i="1" dirty="0">
                <a:solidFill>
                  <a:schemeClr val="tx2"/>
                </a:solidFill>
              </a:rPr>
              <a:t>Meigs Field</a:t>
            </a:r>
            <a:endParaRPr lang="en-GB" sz="2400" b="1" dirty="0">
              <a:solidFill>
                <a:schemeClr val="tx2"/>
              </a:solidFill>
            </a:endParaRPr>
          </a:p>
        </p:txBody>
      </p:sp>
      <p:pic>
        <p:nvPicPr>
          <p:cNvPr id="10" name="Picture 9">
            <a:extLst>
              <a:ext uri="{FF2B5EF4-FFF2-40B4-BE49-F238E27FC236}">
                <a16:creationId xmlns:a16="http://schemas.microsoft.com/office/drawing/2014/main" id="{726F5109-8343-A365-4128-9D21A6C4F1B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190" y="1007482"/>
            <a:ext cx="852890" cy="365525"/>
          </a:xfrm>
          <a:prstGeom prst="rect">
            <a:avLst/>
          </a:prstGeom>
        </p:spPr>
      </p:pic>
    </p:spTree>
    <p:extLst>
      <p:ext uri="{BB962C8B-B14F-4D97-AF65-F5344CB8AC3E}">
        <p14:creationId xmlns:p14="http://schemas.microsoft.com/office/powerpoint/2010/main" val="2353970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FC3F93-7F6F-4BE6-C3CC-9DC5D14BB09C}"/>
              </a:ext>
            </a:extLst>
          </p:cNvPr>
          <p:cNvSpPr>
            <a:spLocks noGrp="1"/>
          </p:cNvSpPr>
          <p:nvPr>
            <p:ph idx="1"/>
          </p:nvPr>
        </p:nvSpPr>
        <p:spPr>
          <a:xfrm>
            <a:off x="2854617" y="3851838"/>
            <a:ext cx="2443280" cy="1221640"/>
          </a:xfrm>
        </p:spPr>
        <p:txBody>
          <a:bodyPr>
            <a:normAutofit fontScale="40000" lnSpcReduction="20000"/>
          </a:bodyPr>
          <a:lstStyle/>
          <a:p>
            <a:pPr marL="0" indent="0">
              <a:buNone/>
            </a:pPr>
            <a:endParaRPr lang="en-GB" dirty="0"/>
          </a:p>
          <a:p>
            <a:pPr marL="0" indent="0" algn="ctr">
              <a:buNone/>
            </a:pPr>
            <a:r>
              <a:rPr lang="en-GB" sz="3600" dirty="0"/>
              <a:t>Presentation on news &amp; reviews will start at: </a:t>
            </a:r>
          </a:p>
          <a:p>
            <a:pPr marL="0" indent="0" algn="ctr">
              <a:buNone/>
            </a:pPr>
            <a:endParaRPr lang="en-GB" sz="3600" dirty="0"/>
          </a:p>
          <a:p>
            <a:pPr marL="0" indent="0" algn="ctr">
              <a:buNone/>
            </a:pPr>
            <a:r>
              <a:rPr lang="en-GB" sz="4800" dirty="0"/>
              <a:t>12:00h</a:t>
            </a:r>
          </a:p>
        </p:txBody>
      </p:sp>
      <p:sp>
        <p:nvSpPr>
          <p:cNvPr id="4" name="Title 1">
            <a:extLst>
              <a:ext uri="{FF2B5EF4-FFF2-40B4-BE49-F238E27FC236}">
                <a16:creationId xmlns:a16="http://schemas.microsoft.com/office/drawing/2014/main" id="{8A14D07F-0A44-C41C-9D59-A9B3417F38A8}"/>
              </a:ext>
            </a:extLst>
          </p:cNvPr>
          <p:cNvSpPr>
            <a:spLocks noGrp="1"/>
          </p:cNvSpPr>
          <p:nvPr>
            <p:ph type="title"/>
          </p:nvPr>
        </p:nvSpPr>
        <p:spPr>
          <a:xfrm>
            <a:off x="448965" y="128470"/>
            <a:ext cx="8246070" cy="763525"/>
          </a:xfrm>
        </p:spPr>
        <p:txBody>
          <a:bodyPr/>
          <a:lstStyle/>
          <a:p>
            <a:r>
              <a:rPr lang="en-GB" dirty="0"/>
              <a:t>BFSG News &amp; Reviews</a:t>
            </a:r>
          </a:p>
        </p:txBody>
      </p:sp>
      <p:pic>
        <p:nvPicPr>
          <p:cNvPr id="6" name="Picture 5">
            <a:extLst>
              <a:ext uri="{FF2B5EF4-FFF2-40B4-BE49-F238E27FC236}">
                <a16:creationId xmlns:a16="http://schemas.microsoft.com/office/drawing/2014/main" id="{E2231406-3B67-708F-A82C-1F9554CB78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33103" y="1050246"/>
            <a:ext cx="3086307" cy="2801592"/>
          </a:xfrm>
          <a:prstGeom prst="rect">
            <a:avLst/>
          </a:prstGeom>
        </p:spPr>
      </p:pic>
    </p:spTree>
    <p:extLst>
      <p:ext uri="{BB962C8B-B14F-4D97-AF65-F5344CB8AC3E}">
        <p14:creationId xmlns:p14="http://schemas.microsoft.com/office/powerpoint/2010/main" val="2006873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84A00-0D9F-C501-A032-421A636490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C58320-9D33-5BA1-5102-15F54403E48C}"/>
              </a:ext>
            </a:extLst>
          </p:cNvPr>
          <p:cNvSpPr>
            <a:spLocks noGrp="1"/>
          </p:cNvSpPr>
          <p:nvPr>
            <p:ph idx="1"/>
          </p:nvPr>
        </p:nvSpPr>
        <p:spPr>
          <a:xfrm>
            <a:off x="448966" y="2266340"/>
            <a:ext cx="8246070" cy="2595983"/>
          </a:xfrm>
        </p:spPr>
        <p:txBody>
          <a:bodyPr>
            <a:normAutofit/>
          </a:bodyPr>
          <a:lstStyle/>
          <a:p>
            <a:pPr marL="0" indent="0" algn="ctr">
              <a:buNone/>
            </a:pPr>
            <a:r>
              <a:rPr lang="en-GB" sz="6600" b="1" dirty="0"/>
              <a:t>Parish Notices</a:t>
            </a:r>
          </a:p>
        </p:txBody>
      </p:sp>
    </p:spTree>
    <p:extLst>
      <p:ext uri="{BB962C8B-B14F-4D97-AF65-F5344CB8AC3E}">
        <p14:creationId xmlns:p14="http://schemas.microsoft.com/office/powerpoint/2010/main" val="1814544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A14D07F-0A44-C41C-9D59-A9B3417F38A8}"/>
              </a:ext>
            </a:extLst>
          </p:cNvPr>
          <p:cNvSpPr>
            <a:spLocks noGrp="1"/>
          </p:cNvSpPr>
          <p:nvPr>
            <p:ph type="title"/>
          </p:nvPr>
        </p:nvSpPr>
        <p:spPr>
          <a:xfrm>
            <a:off x="448965" y="128470"/>
            <a:ext cx="8246070" cy="763525"/>
          </a:xfrm>
        </p:spPr>
        <p:txBody>
          <a:bodyPr/>
          <a:lstStyle/>
          <a:p>
            <a:r>
              <a:rPr lang="en-GB" dirty="0"/>
              <a:t>Monthly Meeting Dates</a:t>
            </a:r>
          </a:p>
        </p:txBody>
      </p:sp>
      <p:sp>
        <p:nvSpPr>
          <p:cNvPr id="5" name="Content Placeholder 4">
            <a:extLst>
              <a:ext uri="{FF2B5EF4-FFF2-40B4-BE49-F238E27FC236}">
                <a16:creationId xmlns:a16="http://schemas.microsoft.com/office/drawing/2014/main" id="{A200E704-2605-27DD-2A85-FE5E29C5F804}"/>
              </a:ext>
            </a:extLst>
          </p:cNvPr>
          <p:cNvSpPr>
            <a:spLocks noGrp="1"/>
          </p:cNvSpPr>
          <p:nvPr>
            <p:ph idx="1"/>
          </p:nvPr>
        </p:nvSpPr>
        <p:spPr>
          <a:xfrm>
            <a:off x="296261" y="1044700"/>
            <a:ext cx="3970330" cy="3817623"/>
          </a:xfrm>
        </p:spPr>
        <p:txBody>
          <a:bodyPr vert="horz" lIns="91440" tIns="45720" rIns="91440" bIns="45720" rtlCol="0" anchor="t">
            <a:normAutofit/>
          </a:bodyPr>
          <a:lstStyle/>
          <a:p>
            <a:pPr marL="0" indent="0">
              <a:buNone/>
            </a:pPr>
            <a:r>
              <a:rPr lang="en-GB" sz="2400" b="1" dirty="0">
                <a:solidFill>
                  <a:schemeClr val="tx2"/>
                </a:solidFill>
              </a:rPr>
              <a:t>2026 Monthly Meeting Dates</a:t>
            </a:r>
          </a:p>
          <a:p>
            <a:endParaRPr lang="en-GB" sz="2000" dirty="0"/>
          </a:p>
          <a:p>
            <a:endParaRPr lang="en-GB" sz="2000" dirty="0"/>
          </a:p>
          <a:p>
            <a:endParaRPr lang="en-GB" sz="2000" dirty="0"/>
          </a:p>
        </p:txBody>
      </p:sp>
      <p:pic>
        <p:nvPicPr>
          <p:cNvPr id="3" name="Picture 2">
            <a:extLst>
              <a:ext uri="{FF2B5EF4-FFF2-40B4-BE49-F238E27FC236}">
                <a16:creationId xmlns:a16="http://schemas.microsoft.com/office/drawing/2014/main" id="{0FDBFBD2-F283-1B53-399C-F265AE48D8B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3086" y="1717642"/>
            <a:ext cx="1292211" cy="1313395"/>
          </a:xfrm>
          <a:prstGeom prst="rect">
            <a:avLst/>
          </a:prstGeom>
        </p:spPr>
      </p:pic>
      <p:sp>
        <p:nvSpPr>
          <p:cNvPr id="8" name="TextBox 7">
            <a:extLst>
              <a:ext uri="{FF2B5EF4-FFF2-40B4-BE49-F238E27FC236}">
                <a16:creationId xmlns:a16="http://schemas.microsoft.com/office/drawing/2014/main" id="{A999DE11-9679-7DCF-1D42-F4C226DE1DD1}"/>
              </a:ext>
            </a:extLst>
          </p:cNvPr>
          <p:cNvSpPr txBox="1"/>
          <p:nvPr/>
        </p:nvSpPr>
        <p:spPr>
          <a:xfrm>
            <a:off x="1976014" y="1808225"/>
            <a:ext cx="5955496" cy="3108543"/>
          </a:xfrm>
          <a:prstGeom prst="rect">
            <a:avLst/>
          </a:prstGeom>
          <a:noFill/>
        </p:spPr>
        <p:txBody>
          <a:bodyPr wrap="square">
            <a:spAutoFit/>
          </a:bodyPr>
          <a:lstStyle/>
          <a:p>
            <a:pPr marL="285750" indent="-285750">
              <a:buFont typeface="Arial" panose="020B0604020202020204" pitchFamily="34" charset="0"/>
              <a:buChar char="•"/>
            </a:pPr>
            <a:r>
              <a:rPr lang="en-GB" sz="2800" b="1" dirty="0"/>
              <a:t>23rd August – Next meeting</a:t>
            </a:r>
          </a:p>
          <a:p>
            <a:pPr marL="285750" indent="-285750">
              <a:buFont typeface="Arial" panose="020B0604020202020204" pitchFamily="34" charset="0"/>
              <a:buChar char="•"/>
            </a:pPr>
            <a:r>
              <a:rPr lang="en-GB" sz="2800" dirty="0"/>
              <a:t>27th September</a:t>
            </a:r>
          </a:p>
          <a:p>
            <a:pPr marL="285750" indent="-285750">
              <a:buFont typeface="Arial" panose="020B0604020202020204" pitchFamily="34" charset="0"/>
              <a:buChar char="•"/>
            </a:pPr>
            <a:r>
              <a:rPr lang="en-GB" sz="2800" b="1" dirty="0">
                <a:solidFill>
                  <a:srgbClr val="0070C0"/>
                </a:solidFill>
              </a:rPr>
              <a:t>10</a:t>
            </a:r>
            <a:r>
              <a:rPr lang="en-GB" sz="2800" b="1" baseline="30000" dirty="0">
                <a:solidFill>
                  <a:srgbClr val="0070C0"/>
                </a:solidFill>
              </a:rPr>
              <a:t>th</a:t>
            </a:r>
            <a:r>
              <a:rPr lang="en-GB" sz="2800" b="1" dirty="0">
                <a:solidFill>
                  <a:srgbClr val="0070C0"/>
                </a:solidFill>
              </a:rPr>
              <a:t> &amp; 11</a:t>
            </a:r>
            <a:r>
              <a:rPr lang="en-GB" sz="2800" b="1" baseline="30000" dirty="0">
                <a:solidFill>
                  <a:srgbClr val="0070C0"/>
                </a:solidFill>
              </a:rPr>
              <a:t>th</a:t>
            </a:r>
            <a:r>
              <a:rPr lang="en-GB" sz="2800" b="1" dirty="0">
                <a:solidFill>
                  <a:srgbClr val="0070C0"/>
                </a:solidFill>
              </a:rPr>
              <a:t> October </a:t>
            </a:r>
            <a:r>
              <a:rPr lang="en-GB" sz="2800" dirty="0"/>
              <a:t>– </a:t>
            </a:r>
          </a:p>
          <a:p>
            <a:pPr marL="285750" indent="-285750">
              <a:buFont typeface="Arial" panose="020B0604020202020204" pitchFamily="34" charset="0"/>
              <a:buChar char="•"/>
            </a:pPr>
            <a:r>
              <a:rPr lang="en-GB" sz="2800" dirty="0"/>
              <a:t>25th October</a:t>
            </a:r>
          </a:p>
          <a:p>
            <a:pPr marL="285750" indent="-285750">
              <a:buFont typeface="Arial" panose="020B0604020202020204" pitchFamily="34" charset="0"/>
              <a:buChar char="•"/>
            </a:pPr>
            <a:r>
              <a:rPr lang="en-GB" sz="2800" dirty="0"/>
              <a:t>22nd November</a:t>
            </a:r>
          </a:p>
          <a:p>
            <a:pPr marL="285750" indent="-285750">
              <a:buFont typeface="Arial" panose="020B0604020202020204" pitchFamily="34" charset="0"/>
              <a:buChar char="•"/>
            </a:pPr>
            <a:r>
              <a:rPr lang="en-GB" sz="2800" dirty="0"/>
              <a:t>13th December</a:t>
            </a:r>
          </a:p>
          <a:p>
            <a:pPr marL="285750" indent="-285750">
              <a:buFont typeface="Arial" panose="020B0604020202020204" pitchFamily="34" charset="0"/>
              <a:buChar char="•"/>
            </a:pPr>
            <a:endParaRPr lang="en-GB" sz="2800" dirty="0"/>
          </a:p>
        </p:txBody>
      </p:sp>
      <p:pic>
        <p:nvPicPr>
          <p:cNvPr id="6" name="Picture 5">
            <a:extLst>
              <a:ext uri="{FF2B5EF4-FFF2-40B4-BE49-F238E27FC236}">
                <a16:creationId xmlns:a16="http://schemas.microsoft.com/office/drawing/2014/main" id="{21D5C0B6-C69A-92F8-2567-A8703451CD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63913" y="2650237"/>
            <a:ext cx="2534918" cy="532333"/>
          </a:xfrm>
          <a:prstGeom prst="rect">
            <a:avLst/>
          </a:prstGeom>
        </p:spPr>
      </p:pic>
    </p:spTree>
    <p:extLst>
      <p:ext uri="{BB962C8B-B14F-4D97-AF65-F5344CB8AC3E}">
        <p14:creationId xmlns:p14="http://schemas.microsoft.com/office/powerpoint/2010/main" val="159890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E25AC-B78D-6500-AD51-80E9E8FEDC99}"/>
              </a:ext>
            </a:extLst>
          </p:cNvPr>
          <p:cNvSpPr>
            <a:spLocks noGrp="1"/>
          </p:cNvSpPr>
          <p:nvPr>
            <p:ph type="title"/>
          </p:nvPr>
        </p:nvSpPr>
        <p:spPr/>
        <p:txBody>
          <a:bodyPr/>
          <a:lstStyle/>
          <a:p>
            <a:r>
              <a:rPr lang="en-GB" dirty="0"/>
              <a:t>FSimUK 2026</a:t>
            </a:r>
          </a:p>
        </p:txBody>
      </p:sp>
      <p:pic>
        <p:nvPicPr>
          <p:cNvPr id="6" name="Picture 5">
            <a:extLst>
              <a:ext uri="{FF2B5EF4-FFF2-40B4-BE49-F238E27FC236}">
                <a16:creationId xmlns:a16="http://schemas.microsoft.com/office/drawing/2014/main" id="{EDCFF2EC-DA96-3ECA-3BC2-7C0C01682E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17900" y="1106973"/>
            <a:ext cx="5016666" cy="3912484"/>
          </a:xfrm>
          <a:prstGeom prst="rect">
            <a:avLst/>
          </a:prstGeom>
        </p:spPr>
      </p:pic>
      <p:sp>
        <p:nvSpPr>
          <p:cNvPr id="7" name="TextBox 6">
            <a:extLst>
              <a:ext uri="{FF2B5EF4-FFF2-40B4-BE49-F238E27FC236}">
                <a16:creationId xmlns:a16="http://schemas.microsoft.com/office/drawing/2014/main" id="{062CF951-852F-F6B2-2352-34AA989FB48C}"/>
              </a:ext>
            </a:extLst>
          </p:cNvPr>
          <p:cNvSpPr txBox="1"/>
          <p:nvPr/>
        </p:nvSpPr>
        <p:spPr>
          <a:xfrm>
            <a:off x="6404460" y="4709620"/>
            <a:ext cx="2595985" cy="369332"/>
          </a:xfrm>
          <a:prstGeom prst="rect">
            <a:avLst/>
          </a:prstGeom>
          <a:noFill/>
        </p:spPr>
        <p:txBody>
          <a:bodyPr wrap="square" rtlCol="0">
            <a:spAutoFit/>
          </a:bodyPr>
          <a:lstStyle/>
          <a:p>
            <a:pPr algn="r"/>
            <a:r>
              <a:rPr lang="en-GB" dirty="0">
                <a:hlinkClick r:id="rId3"/>
              </a:rPr>
              <a:t>https://fsimuk.bfsg.club</a:t>
            </a:r>
            <a:r>
              <a:rPr lang="en-GB" dirty="0"/>
              <a:t> </a:t>
            </a:r>
          </a:p>
        </p:txBody>
      </p:sp>
      <p:pic>
        <p:nvPicPr>
          <p:cNvPr id="3" name="Picture 2">
            <a:extLst>
              <a:ext uri="{FF2B5EF4-FFF2-40B4-BE49-F238E27FC236}">
                <a16:creationId xmlns:a16="http://schemas.microsoft.com/office/drawing/2014/main" id="{FE44937C-0E64-C11C-6A72-7CCAB46BC3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599" y="1041392"/>
            <a:ext cx="1178891" cy="247567"/>
          </a:xfrm>
          <a:prstGeom prst="rect">
            <a:avLst/>
          </a:prstGeom>
        </p:spPr>
      </p:pic>
    </p:spTree>
    <p:extLst>
      <p:ext uri="{BB962C8B-B14F-4D97-AF65-F5344CB8AC3E}">
        <p14:creationId xmlns:p14="http://schemas.microsoft.com/office/powerpoint/2010/main" val="3758538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E25AC-B78D-6500-AD51-80E9E8FEDC99}"/>
              </a:ext>
            </a:extLst>
          </p:cNvPr>
          <p:cNvSpPr>
            <a:spLocks noGrp="1"/>
          </p:cNvSpPr>
          <p:nvPr>
            <p:ph type="title"/>
          </p:nvPr>
        </p:nvSpPr>
        <p:spPr/>
        <p:txBody>
          <a:bodyPr/>
          <a:lstStyle/>
          <a:p>
            <a:r>
              <a:rPr lang="en-GB" dirty="0"/>
              <a:t>FSimUK 2026</a:t>
            </a:r>
          </a:p>
        </p:txBody>
      </p:sp>
      <p:sp>
        <p:nvSpPr>
          <p:cNvPr id="4" name="TextBox 3">
            <a:extLst>
              <a:ext uri="{FF2B5EF4-FFF2-40B4-BE49-F238E27FC236}">
                <a16:creationId xmlns:a16="http://schemas.microsoft.com/office/drawing/2014/main" id="{9629283C-1474-2E33-8018-37B70F829BFA}"/>
              </a:ext>
            </a:extLst>
          </p:cNvPr>
          <p:cNvSpPr txBox="1"/>
          <p:nvPr/>
        </p:nvSpPr>
        <p:spPr>
          <a:xfrm>
            <a:off x="1823310" y="4645698"/>
            <a:ext cx="7177135" cy="369332"/>
          </a:xfrm>
          <a:prstGeom prst="rect">
            <a:avLst/>
          </a:prstGeom>
          <a:noFill/>
        </p:spPr>
        <p:txBody>
          <a:bodyPr wrap="square">
            <a:spAutoFit/>
          </a:bodyPr>
          <a:lstStyle/>
          <a:p>
            <a:pPr algn="r"/>
            <a:r>
              <a:rPr lang="en-GB" dirty="0">
                <a:hlinkClick r:id="rId2"/>
              </a:rPr>
              <a:t>https://flightsimtees.com/products/fsim-uk-2026-official-event-tee</a:t>
            </a:r>
            <a:r>
              <a:rPr lang="en-GB" dirty="0"/>
              <a:t> </a:t>
            </a:r>
          </a:p>
        </p:txBody>
      </p:sp>
      <p:pic>
        <p:nvPicPr>
          <p:cNvPr id="1026" name="Picture 2" descr="FSimUK | Official Event Tee - 2026 Edition">
            <a:extLst>
              <a:ext uri="{FF2B5EF4-FFF2-40B4-BE49-F238E27FC236}">
                <a16:creationId xmlns:a16="http://schemas.microsoft.com/office/drawing/2014/main" id="{756AFF52-79AF-42B6-17C4-CE7BE80C3D2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59785" y="1197405"/>
            <a:ext cx="3359510" cy="33595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SimUK | Official Event Tee - 2026 Edition">
            <a:extLst>
              <a:ext uri="{FF2B5EF4-FFF2-40B4-BE49-F238E27FC236}">
                <a16:creationId xmlns:a16="http://schemas.microsoft.com/office/drawing/2014/main" id="{99055342-A4C8-B1FC-805A-C896ABBAAEA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66590" y="1286188"/>
            <a:ext cx="3359510" cy="335951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59B3D4E-2ABB-F636-AC2B-088222024DF9}"/>
              </a:ext>
            </a:extLst>
          </p:cNvPr>
          <p:cNvSpPr txBox="1"/>
          <p:nvPr/>
        </p:nvSpPr>
        <p:spPr>
          <a:xfrm>
            <a:off x="3813992" y="3946095"/>
            <a:ext cx="1210606" cy="461665"/>
          </a:xfrm>
          <a:prstGeom prst="rect">
            <a:avLst/>
          </a:prstGeom>
          <a:noFill/>
        </p:spPr>
        <p:txBody>
          <a:bodyPr wrap="square">
            <a:spAutoFit/>
          </a:bodyPr>
          <a:lstStyle/>
          <a:p>
            <a:r>
              <a:rPr lang="en-GB" sz="2400" b="1" dirty="0"/>
              <a:t>£23.00</a:t>
            </a:r>
          </a:p>
        </p:txBody>
      </p:sp>
      <p:pic>
        <p:nvPicPr>
          <p:cNvPr id="3" name="Picture 2">
            <a:extLst>
              <a:ext uri="{FF2B5EF4-FFF2-40B4-BE49-F238E27FC236}">
                <a16:creationId xmlns:a16="http://schemas.microsoft.com/office/drawing/2014/main" id="{FB2C1AA3-3A79-1CD9-8251-571F455821B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599" y="1041392"/>
            <a:ext cx="1178891" cy="247567"/>
          </a:xfrm>
          <a:prstGeom prst="rect">
            <a:avLst/>
          </a:prstGeom>
        </p:spPr>
      </p:pic>
    </p:spTree>
    <p:extLst>
      <p:ext uri="{BB962C8B-B14F-4D97-AF65-F5344CB8AC3E}">
        <p14:creationId xmlns:p14="http://schemas.microsoft.com/office/powerpoint/2010/main" val="2277761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E25AC-B78D-6500-AD51-80E9E8FEDC99}"/>
              </a:ext>
            </a:extLst>
          </p:cNvPr>
          <p:cNvSpPr>
            <a:spLocks noGrp="1"/>
          </p:cNvSpPr>
          <p:nvPr>
            <p:ph type="title"/>
          </p:nvPr>
        </p:nvSpPr>
        <p:spPr/>
        <p:txBody>
          <a:bodyPr/>
          <a:lstStyle/>
          <a:p>
            <a:r>
              <a:rPr lang="en-GB" dirty="0"/>
              <a:t>FSimUK 2026</a:t>
            </a:r>
          </a:p>
        </p:txBody>
      </p:sp>
      <p:pic>
        <p:nvPicPr>
          <p:cNvPr id="3" name="Picture 2">
            <a:extLst>
              <a:ext uri="{FF2B5EF4-FFF2-40B4-BE49-F238E27FC236}">
                <a16:creationId xmlns:a16="http://schemas.microsoft.com/office/drawing/2014/main" id="{65CC656D-DAF9-A7C7-7B9D-8B6842DE108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599" y="1041392"/>
            <a:ext cx="1178891" cy="247567"/>
          </a:xfrm>
          <a:prstGeom prst="rect">
            <a:avLst/>
          </a:prstGeom>
        </p:spPr>
      </p:pic>
      <p:pic>
        <p:nvPicPr>
          <p:cNvPr id="6" name="Picture 5">
            <a:extLst>
              <a:ext uri="{FF2B5EF4-FFF2-40B4-BE49-F238E27FC236}">
                <a16:creationId xmlns:a16="http://schemas.microsoft.com/office/drawing/2014/main" id="{22692841-C9B7-8AE9-CBE5-D8FEF1258F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0605" y="1197405"/>
            <a:ext cx="2008019" cy="3696054"/>
          </a:xfrm>
          <a:prstGeom prst="rect">
            <a:avLst/>
          </a:prstGeom>
        </p:spPr>
      </p:pic>
      <p:sp>
        <p:nvSpPr>
          <p:cNvPr id="7" name="Rectangle 6">
            <a:extLst>
              <a:ext uri="{FF2B5EF4-FFF2-40B4-BE49-F238E27FC236}">
                <a16:creationId xmlns:a16="http://schemas.microsoft.com/office/drawing/2014/main" id="{DC6704D2-60C1-2ACA-BB45-293BE6A5EBA7}"/>
              </a:ext>
            </a:extLst>
          </p:cNvPr>
          <p:cNvSpPr/>
          <p:nvPr/>
        </p:nvSpPr>
        <p:spPr>
          <a:xfrm>
            <a:off x="1497236" y="1484426"/>
            <a:ext cx="458115" cy="35306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29B4374-2D43-DB9A-E0C6-4D462191146D}"/>
              </a:ext>
            </a:extLst>
          </p:cNvPr>
          <p:cNvSpPr txBox="1"/>
          <p:nvPr/>
        </p:nvSpPr>
        <p:spPr>
          <a:xfrm>
            <a:off x="4419295" y="4098800"/>
            <a:ext cx="4290538" cy="646331"/>
          </a:xfrm>
          <a:prstGeom prst="rect">
            <a:avLst/>
          </a:prstGeom>
          <a:noFill/>
        </p:spPr>
        <p:txBody>
          <a:bodyPr wrap="square">
            <a:spAutoFit/>
          </a:bodyPr>
          <a:lstStyle/>
          <a:p>
            <a:r>
              <a:rPr lang="en-GB" b="0" i="0" dirty="0">
                <a:solidFill>
                  <a:srgbClr val="334155"/>
                </a:solidFill>
                <a:effectLst/>
                <a:latin typeface="Barlow Semi Condensed" panose="00000506000000000000" pitchFamily="2" charset="0"/>
              </a:rPr>
              <a:t>Come and join the conversation</a:t>
            </a:r>
          </a:p>
          <a:p>
            <a:r>
              <a:rPr lang="en-GB" dirty="0">
                <a:solidFill>
                  <a:srgbClr val="334155"/>
                </a:solidFill>
                <a:latin typeface="Barlow Semi Condensed" panose="00000506000000000000" pitchFamily="2" charset="0"/>
              </a:rPr>
              <a:t>   </a:t>
            </a:r>
            <a:r>
              <a:rPr lang="en-GB" b="0" i="0" dirty="0">
                <a:solidFill>
                  <a:srgbClr val="334155"/>
                </a:solidFill>
                <a:effectLst/>
                <a:latin typeface="Barlow Semi Condensed" panose="00000506000000000000" pitchFamily="2" charset="0"/>
              </a:rPr>
              <a:t> </a:t>
            </a:r>
            <a:r>
              <a:rPr lang="en-GB" b="0" i="0" u="none" strike="noStrike" dirty="0">
                <a:solidFill>
                  <a:srgbClr val="046BD2"/>
                </a:solidFill>
                <a:effectLst/>
                <a:latin typeface="Barlow Semi Condensed" panose="00000506000000000000" pitchFamily="2" charset="0"/>
                <a:hlinkClick r:id="rId4"/>
              </a:rPr>
              <a:t>https://discord.gg/4BcsYh8J9s</a:t>
            </a:r>
            <a:endParaRPr lang="en-GB" dirty="0"/>
          </a:p>
        </p:txBody>
      </p:sp>
    </p:spTree>
    <p:extLst>
      <p:ext uri="{BB962C8B-B14F-4D97-AF65-F5344CB8AC3E}">
        <p14:creationId xmlns:p14="http://schemas.microsoft.com/office/powerpoint/2010/main" val="1058408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84A00-0D9F-C501-A032-421A636490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C58320-9D33-5BA1-5102-15F54403E48C}"/>
              </a:ext>
            </a:extLst>
          </p:cNvPr>
          <p:cNvSpPr>
            <a:spLocks noGrp="1"/>
          </p:cNvSpPr>
          <p:nvPr>
            <p:ph idx="1"/>
          </p:nvPr>
        </p:nvSpPr>
        <p:spPr>
          <a:xfrm>
            <a:off x="448965" y="1808225"/>
            <a:ext cx="8246070" cy="2595983"/>
          </a:xfrm>
        </p:spPr>
        <p:txBody>
          <a:bodyPr>
            <a:normAutofit/>
          </a:bodyPr>
          <a:lstStyle/>
          <a:p>
            <a:pPr marL="0" indent="0" algn="ctr">
              <a:buNone/>
            </a:pPr>
            <a:r>
              <a:rPr lang="en-GB" sz="6600" b="1" dirty="0"/>
              <a:t>BFSG Open Day</a:t>
            </a:r>
          </a:p>
          <a:p>
            <a:pPr marL="0" indent="0" algn="ctr">
              <a:buNone/>
            </a:pPr>
            <a:r>
              <a:rPr lang="en-GB" sz="6600" b="1" dirty="0"/>
              <a:t>28 June 2026</a:t>
            </a:r>
          </a:p>
        </p:txBody>
      </p:sp>
    </p:spTree>
    <p:extLst>
      <p:ext uri="{BB962C8B-B14F-4D97-AF65-F5344CB8AC3E}">
        <p14:creationId xmlns:p14="http://schemas.microsoft.com/office/powerpoint/2010/main" val="1861887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4E392-837B-44CC-D2CE-EB8B2E8B8AC7}"/>
              </a:ext>
            </a:extLst>
          </p:cNvPr>
          <p:cNvSpPr>
            <a:spLocks noGrp="1"/>
          </p:cNvSpPr>
          <p:nvPr>
            <p:ph type="title"/>
          </p:nvPr>
        </p:nvSpPr>
        <p:spPr/>
        <p:txBody>
          <a:bodyPr/>
          <a:lstStyle/>
          <a:p>
            <a:r>
              <a:rPr lang="en-GB" dirty="0"/>
              <a:t>BFSG Open Day 2026</a:t>
            </a:r>
          </a:p>
        </p:txBody>
      </p:sp>
      <p:pic>
        <p:nvPicPr>
          <p:cNvPr id="3074" name="Picture 2">
            <a:extLst>
              <a:ext uri="{FF2B5EF4-FFF2-40B4-BE49-F238E27FC236}">
                <a16:creationId xmlns:a16="http://schemas.microsoft.com/office/drawing/2014/main" id="{32F6A600-FBF5-4EA9-DE64-A4EC8EF08A3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24706" y="1197405"/>
            <a:ext cx="4275740" cy="320680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EA1F0977-28EC-645D-EE17-FCDA67CB5B5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555" y="1669382"/>
            <a:ext cx="4428445" cy="3315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1134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TemplafySlideTemplateConfiguration><![CDATA[{"slideVersion":1,"isValidatorEnabled":false,"isLocked":false,"elementsMetadata":[],"slideId":"638406613774956910","enableDocumentContentUpdater":false,"version":"2.0"}]]></TemplafySlideTemplateConfiguration>
</file>

<file path=customXml/item2.xml><?xml version="1.0" encoding="utf-8"?>
<TemplafySlideFormConfiguration><![CDATA[{"formFields":[],"formDataEntries":[]}]]></TemplafySlideFormConfiguration>
</file>

<file path=customXml/itemProps1.xml><?xml version="1.0" encoding="utf-8"?>
<ds:datastoreItem xmlns:ds="http://schemas.openxmlformats.org/officeDocument/2006/customXml" ds:itemID="{0851EA30-C342-46F4-84B5-0E82E4781056}">
  <ds:schemaRefs/>
</ds:datastoreItem>
</file>

<file path=customXml/itemProps2.xml><?xml version="1.0" encoding="utf-8"?>
<ds:datastoreItem xmlns:ds="http://schemas.openxmlformats.org/officeDocument/2006/customXml" ds:itemID="{8C3E7F3D-DEF0-4265-977E-EAE5B54FCC26}">
  <ds:schemaRefs/>
</ds:datastoreItem>
</file>

<file path=docProps/app.xml><?xml version="1.0" encoding="utf-8"?>
<Properties xmlns="http://schemas.openxmlformats.org/officeDocument/2006/extended-properties" xmlns:vt="http://schemas.openxmlformats.org/officeDocument/2006/docPropsVTypes">
  <TotalTime>3817</TotalTime>
  <Words>806</Words>
  <Application>Microsoft Office PowerPoint</Application>
  <PresentationFormat>On-screen Show (16:9)</PresentationFormat>
  <Paragraphs>87</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Arial</vt:lpstr>
      <vt:lpstr>Barlow Semi Condensed</vt:lpstr>
      <vt:lpstr>Calibri</vt:lpstr>
      <vt:lpstr>Comic Sans MS</vt:lpstr>
      <vt:lpstr>Times New Roman</vt:lpstr>
      <vt:lpstr>Office Theme</vt:lpstr>
      <vt:lpstr> Flight Simulation News July 2026</vt:lpstr>
      <vt:lpstr>BFSG News &amp; Reviews</vt:lpstr>
      <vt:lpstr>PowerPoint Presentation</vt:lpstr>
      <vt:lpstr>Monthly Meeting Dates</vt:lpstr>
      <vt:lpstr>FSimUK 2026</vt:lpstr>
      <vt:lpstr>FSimUK 2026</vt:lpstr>
      <vt:lpstr>FSimUK 2026</vt:lpstr>
      <vt:lpstr>PowerPoint Presentation</vt:lpstr>
      <vt:lpstr>BFSG Open Day 2026</vt:lpstr>
      <vt:lpstr>PowerPoint Presentation</vt:lpstr>
      <vt:lpstr>GA Virtual Flying Update #1</vt:lpstr>
      <vt:lpstr>GA Virtual Flying Update #2</vt:lpstr>
      <vt:lpstr>Heavies Virtual Flying Update #1</vt:lpstr>
      <vt:lpstr>Heavies Virtual Flying Update #2</vt:lpstr>
      <vt:lpstr>PowerPoint Presentation</vt:lpstr>
      <vt:lpstr>FS Expo 2026</vt:lpstr>
      <vt:lpstr>FS Expo 2026</vt:lpstr>
      <vt:lpstr>FS Expo 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BFSG News - for Jul26</dc:title>
  <dc:subject>BFSG</dc:subject>
  <dc:creator>Keith Iremonger</dc:creator>
  <cp:lastModifiedBy>Keith Iremonger</cp:lastModifiedBy>
  <cp:revision>288</cp:revision>
  <dcterms:created xsi:type="dcterms:W3CDTF">2017-08-01T15:40:51Z</dcterms:created>
  <dcterms:modified xsi:type="dcterms:W3CDTF">2026-08-09T09:54:03Z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