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3"/>
  </p:sldMasterIdLst>
  <p:notesMasterIdLst>
    <p:notesMasterId r:id="rId15"/>
  </p:notesMasterIdLst>
  <p:sldIdLst>
    <p:sldId id="256" r:id="rId4"/>
    <p:sldId id="340" r:id="rId5"/>
    <p:sldId id="312" r:id="rId6"/>
    <p:sldId id="342" r:id="rId7"/>
    <p:sldId id="1695" r:id="rId8"/>
    <p:sldId id="1716" r:id="rId9"/>
    <p:sldId id="1709" r:id="rId10"/>
    <p:sldId id="1715" r:id="rId11"/>
    <p:sldId id="1511" r:id="rId12"/>
    <p:sldId id="1713" r:id="rId13"/>
    <p:sldId id="1622" r:id="rId1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9202"/>
    <a:srgbClr val="990099"/>
    <a:srgbClr val="007033"/>
    <a:srgbClr val="E39A39"/>
    <a:srgbClr val="E7FF01"/>
    <a:srgbClr val="1D3A00"/>
    <a:srgbClr val="5EEC3C"/>
    <a:srgbClr val="CC0099"/>
    <a:srgbClr val="6C1A00"/>
    <a:srgbClr val="00AA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23" autoAdjust="0"/>
    <p:restoredTop sz="88430" autoAdjust="0"/>
  </p:normalViewPr>
  <p:slideViewPr>
    <p:cSldViewPr>
      <p:cViewPr varScale="1">
        <p:scale>
          <a:sx n="185" d="100"/>
          <a:sy n="185" d="100"/>
        </p:scale>
        <p:origin x="3642" y="132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D18E60-4300-4729-A0D7-6AB984C3922D}" type="datetimeFigureOut">
              <a:rPr lang="en-US" smtClean="0"/>
              <a:t>8/23/2026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533E96-F078-4B3D-A8F4-F1AF21EBC3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0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365195" y="2113635"/>
            <a:ext cx="7177135" cy="1679755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3946095"/>
            <a:ext cx="7164342" cy="610821"/>
          </a:xfrm>
        </p:spPr>
        <p:txBody>
          <a:bodyPr>
            <a:normAutofit/>
          </a:bodyPr>
          <a:lstStyle>
            <a:lvl1pPr marL="0" indent="0" algn="r">
              <a:buNone/>
              <a:defRPr sz="2800" b="0" i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08B89D22-1D6E-450B-881F-4D2A4C527F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3808475" y="2326213"/>
            <a:ext cx="1463784" cy="526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8470"/>
            <a:ext cx="8246070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6" y="1044700"/>
            <a:ext cx="8246070" cy="3817623"/>
          </a:xfrm>
        </p:spPr>
        <p:txBody>
          <a:bodyPr/>
          <a:lstStyle>
            <a:lvl1pPr algn="l">
              <a:defRPr sz="2800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1425" y="281175"/>
            <a:ext cx="6413610" cy="788682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1425" y="1044700"/>
            <a:ext cx="6413610" cy="3817625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8470"/>
            <a:ext cx="8093365" cy="763525"/>
          </a:xfrm>
        </p:spPr>
        <p:txBody>
          <a:bodyPr>
            <a:normAutofit/>
          </a:bodyPr>
          <a:lstStyle>
            <a:lvl1pPr algn="r">
              <a:defRPr sz="36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6879" y="1502815"/>
            <a:ext cx="4040188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6879" y="1975212"/>
            <a:ext cx="4040188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000" y="1502815"/>
            <a:ext cx="4041775" cy="47982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572000" y="1975212"/>
            <a:ext cx="4041775" cy="2276294"/>
          </a:xfrm>
        </p:spPr>
        <p:txBody>
          <a:bodyPr/>
          <a:lstStyle>
            <a:lvl1pPr algn="ctr">
              <a:defRPr sz="2400">
                <a:solidFill>
                  <a:schemeClr val="tx1"/>
                </a:solidFill>
              </a:defRPr>
            </a:lvl1pPr>
            <a:lvl2pPr algn="ctr">
              <a:defRPr sz="2000">
                <a:solidFill>
                  <a:schemeClr val="tx1"/>
                </a:solidFill>
              </a:defRPr>
            </a:lvl2pPr>
            <a:lvl3pPr algn="ctr">
              <a:defRPr sz="1800">
                <a:solidFill>
                  <a:schemeClr val="tx1"/>
                </a:solidFill>
              </a:defRPr>
            </a:lvl3pPr>
            <a:lvl4pPr algn="ctr">
              <a:defRPr sz="1600">
                <a:solidFill>
                  <a:schemeClr val="tx1"/>
                </a:solidFill>
              </a:defRPr>
            </a:lvl4pPr>
            <a:lvl5pPr algn="ctr"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E867DF-3DCA-4725-94F0-F2B6BD747A82}"/>
              </a:ext>
            </a:extLst>
          </p:cNvPr>
          <p:cNvSpPr txBox="1"/>
          <p:nvPr userDrawn="1"/>
        </p:nvSpPr>
        <p:spPr>
          <a:xfrm>
            <a:off x="-9150" y="5213747"/>
            <a:ext cx="8389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400" dirty="0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fsimuk.bfsg.club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simuk.bfsg.club/exhibitors-confirmed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s://flightsimtees.com/products/fsim-uk-2026-official-event-te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discord.gg/4BcsYh8J9s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9149" y="1960930"/>
            <a:ext cx="8551480" cy="1679754"/>
          </a:xfrm>
        </p:spPr>
        <p:txBody>
          <a:bodyPr>
            <a:normAutofit/>
          </a:bodyPr>
          <a:lstStyle/>
          <a:p>
            <a:br>
              <a:rPr lang="en-US" dirty="0"/>
            </a:br>
            <a:r>
              <a:rPr lang="en-US" sz="4000" b="1" dirty="0"/>
              <a:t>Flight Simulation News August 2026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3946095"/>
            <a:ext cx="7164342" cy="61082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23 August 2026</a:t>
            </a:r>
          </a:p>
        </p:txBody>
      </p:sp>
      <p:pic>
        <p:nvPicPr>
          <p:cNvPr id="5" name="Picture 4" descr="A logo for a flight simulation group&#10;&#10;AI-generated content may be incorrect.">
            <a:extLst>
              <a:ext uri="{FF2B5EF4-FFF2-40B4-BE49-F238E27FC236}">
                <a16:creationId xmlns:a16="http://schemas.microsoft.com/office/drawing/2014/main" id="{4CB577E9-BC24-73B5-6197-87019611ACC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20690" y="247513"/>
            <a:ext cx="1560711" cy="156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C1E37-9473-318B-AA87-5A3DBDBFB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GA Virtual Flying Update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1A2921-A48F-DD55-3880-CD60B305F890}"/>
              </a:ext>
            </a:extLst>
          </p:cNvPr>
          <p:cNvSpPr txBox="1"/>
          <p:nvPr/>
        </p:nvSpPr>
        <p:spPr>
          <a:xfrm>
            <a:off x="84444" y="1044623"/>
            <a:ext cx="586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chemeClr val="tx2"/>
                </a:solidFill>
              </a:rPr>
              <a:t>GA Virtual Flying Update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66F56E7-42F8-548B-0F5E-40021994ABD2}"/>
              </a:ext>
            </a:extLst>
          </p:cNvPr>
          <p:cNvSpPr txBox="1"/>
          <p:nvPr/>
        </p:nvSpPr>
        <p:spPr>
          <a:xfrm>
            <a:off x="244945" y="1511428"/>
            <a:ext cx="304860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Tuesday evenings, from 19:30h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/>
              <a:t>PoC: </a:t>
            </a:r>
            <a:r>
              <a:rPr lang="en-GB" sz="1400" b="1" dirty="0"/>
              <a:t>Mike 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8E422C6-3554-114A-8405-5BC7FD30254F}"/>
              </a:ext>
            </a:extLst>
          </p:cNvPr>
          <p:cNvSpPr/>
          <p:nvPr/>
        </p:nvSpPr>
        <p:spPr>
          <a:xfrm>
            <a:off x="3350361" y="1044623"/>
            <a:ext cx="5709196" cy="400618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b="1" kern="0" dirty="0">
                <a:solidFill>
                  <a:schemeClr val="tx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28Jul26</a:t>
            </a:r>
            <a:r>
              <a:rPr lang="en-GB" sz="12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 Delivering crates of wine to some remote areas of Northern Italy and Switzerland. Flight plan by Pete </a:t>
            </a:r>
            <a:r>
              <a:rPr lang="en-GB" sz="1200" kern="0" dirty="0" err="1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Norton.LIPX</a:t>
            </a:r>
            <a:r>
              <a:rPr lang="en-GB" sz="12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 LIDH LIDT LIPB LIQM LILO LSZA. (10 pilots took part)</a:t>
            </a:r>
            <a:endParaRPr lang="en-GB" sz="1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b="1" kern="0" dirty="0">
                <a:solidFill>
                  <a:schemeClr val="tx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04Aug26</a:t>
            </a:r>
            <a:r>
              <a:rPr lang="en-GB" sz="12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 An aerial photographic trip in Australia to photograph "The </a:t>
            </a:r>
            <a:r>
              <a:rPr lang="en-GB" sz="1200" kern="0" dirty="0" err="1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Marree</a:t>
            </a:r>
            <a:r>
              <a:rPr lang="en-GB" sz="12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 Man". Flight plan by Pete </a:t>
            </a:r>
            <a:r>
              <a:rPr lang="en-GB" sz="1200" kern="0" dirty="0" err="1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Allnutt</a:t>
            </a:r>
            <a:r>
              <a:rPr lang="en-GB" sz="12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. YMRE YMLR "The </a:t>
            </a:r>
            <a:r>
              <a:rPr lang="en-GB" sz="1200" kern="0" dirty="0" err="1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Marree</a:t>
            </a:r>
            <a:r>
              <a:rPr lang="en-GB" sz="12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 Man" YROO YMRE.  (10 pilots took part).</a:t>
            </a:r>
            <a:endParaRPr lang="en-GB" sz="1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b="1" kern="0" dirty="0">
                <a:solidFill>
                  <a:schemeClr val="tx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11Aug26 </a:t>
            </a:r>
            <a:r>
              <a:rPr lang="en-GB" sz="12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Transporting ex military personnel to a reunion at St Gallen </a:t>
            </a:r>
            <a:r>
              <a:rPr lang="en-GB" sz="1200" kern="0" dirty="0" err="1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Altenrhein</a:t>
            </a:r>
            <a:r>
              <a:rPr lang="en-GB" sz="12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 in Switzerland. Flight plan by John Sharman. LSZB LSGR LSMM LSME LSZH LSPV LSZE LSZR. (7 pilots took part).</a:t>
            </a:r>
            <a:endParaRPr lang="en-GB" sz="1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1200" b="1" kern="0" dirty="0">
                <a:solidFill>
                  <a:schemeClr val="tx2"/>
                </a:solidFill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18Aug26</a:t>
            </a:r>
            <a:r>
              <a:rPr lang="en-GB" sz="1200" kern="0" dirty="0">
                <a:effectLst/>
                <a:latin typeface="Comic Sans MS" panose="030F0702030302020204" pitchFamily="66" charset="0"/>
                <a:ea typeface="Times New Roman" panose="02020603050405020304" pitchFamily="18" charset="0"/>
                <a:cs typeface="Comic Sans MS" panose="030F0702030302020204" pitchFamily="66" charset="0"/>
              </a:rPr>
              <a:t> A scenic flight from North Carolina into Tennessee. Flight plan by Mike Collins. NC06 2NC0 KGKT KMNV KCHA. (11 pilots took part).</a:t>
            </a:r>
            <a:endParaRPr lang="en-GB" sz="1200" kern="1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6" descr="A row of small airplanes on a runway&#10;&#10;Description automatically generated">
            <a:extLst>
              <a:ext uri="{FF2B5EF4-FFF2-40B4-BE49-F238E27FC236}">
                <a16:creationId xmlns:a16="http://schemas.microsoft.com/office/drawing/2014/main" id="{9F5FBDAB-7DE0-0105-97ED-CDBE7AC3E52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362" y="3029865"/>
            <a:ext cx="2800005" cy="1767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7600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C1E37-9473-318B-AA87-5A3DBDBFB6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1" dirty="0"/>
              <a:t>Heavies</a:t>
            </a:r>
            <a:r>
              <a:rPr lang="en-GB" dirty="0"/>
              <a:t> Virtual Flying Update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61A2921-A48F-DD55-3880-CD60B305F890}"/>
              </a:ext>
            </a:extLst>
          </p:cNvPr>
          <p:cNvSpPr txBox="1"/>
          <p:nvPr/>
        </p:nvSpPr>
        <p:spPr>
          <a:xfrm>
            <a:off x="84444" y="1044623"/>
            <a:ext cx="586190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i="1" dirty="0">
                <a:solidFill>
                  <a:schemeClr val="tx2"/>
                </a:solidFill>
              </a:rPr>
              <a:t>Heavies</a:t>
            </a:r>
            <a:r>
              <a:rPr lang="en-GB" sz="2400" b="1" dirty="0">
                <a:solidFill>
                  <a:schemeClr val="tx2"/>
                </a:solidFill>
              </a:rPr>
              <a:t> Virtual Flying Update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4D5439-FF9A-C9A7-3B6D-8DB0A8916E89}"/>
              </a:ext>
            </a:extLst>
          </p:cNvPr>
          <p:cNvSpPr txBox="1"/>
          <p:nvPr/>
        </p:nvSpPr>
        <p:spPr>
          <a:xfrm>
            <a:off x="143554" y="1502815"/>
            <a:ext cx="366492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Thursdays 18:30-21:00h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/>
              <a:t>PoC: </a:t>
            </a:r>
            <a:r>
              <a:rPr lang="en-GB" sz="1600" b="1" dirty="0"/>
              <a:t>Marcus S</a:t>
            </a:r>
            <a:endParaRPr lang="en-GB" sz="1400" b="1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14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endParaRPr lang="en-GB" sz="1400" kern="100" dirty="0">
              <a:effectLst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In addition, a combined BFSG and Aviators Eindhoven joint fly-in occurs once a month on Saturday mornings at 10:00hrs UK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400" kern="100" dirty="0"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No flight</a:t>
            </a:r>
          </a:p>
          <a:p>
            <a:pPr lvl="1"/>
            <a:endParaRPr lang="en-GB" sz="1400" b="1" kern="100" dirty="0">
              <a:cs typeface="Times New Roman" panose="020206030504050203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2DEC253C-2779-CD70-85C0-C12E2F769B8F}"/>
              </a:ext>
            </a:extLst>
          </p:cNvPr>
          <p:cNvSpPr/>
          <p:nvPr/>
        </p:nvSpPr>
        <p:spPr>
          <a:xfrm>
            <a:off x="3961180" y="1044700"/>
            <a:ext cx="5079009" cy="397033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Week 31 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Jul 30</a:t>
            </a:r>
            <a:r>
              <a:rPr lang="en-GB" sz="1600" kern="100" baseline="30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Toulouse Blagnac (LFBO) &amp; Milan Malpensa (LIMC) to London Gatwick (EGKK) – 540/515nm – 10 no. – Joint Fly-in with Gatwick Group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Week 32 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Aug 6</a:t>
            </a:r>
            <a:r>
              <a:rPr lang="en-GB" sz="1600" kern="100" baseline="30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Kota Kinabalu (WBKK) to Manado Sam </a:t>
            </a:r>
            <a:r>
              <a:rPr lang="en-GB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Ratulangi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(WAMM) – 611nm – 11 no.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Week 33 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Aug 13</a:t>
            </a:r>
            <a:r>
              <a:rPr lang="en-GB" sz="1600" kern="100" baseline="30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Manado Sam </a:t>
            </a:r>
            <a:r>
              <a:rPr lang="en-GB" sz="1600" kern="100" dirty="0" err="1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Ratulangi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(WAMM) to Ujung Padang (WAAA) – 511nm – 8 no.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600" b="1" kern="100" dirty="0">
                <a:solidFill>
                  <a:schemeClr val="tx2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Week 34 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– Aug 20</a:t>
            </a:r>
            <a:r>
              <a:rPr lang="en-GB" sz="1600" kern="100" baseline="300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th</a:t>
            </a:r>
            <a:r>
              <a:rPr lang="en-GB" sz="1600" kern="100" dirty="0">
                <a:effectLst/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 – Ujung Padang (WAAA) to  Tawau (WBKW) – 641nm – ? no.</a:t>
            </a:r>
            <a:endParaRPr lang="en-GB" sz="16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 sz="1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74940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C3F93-7F6F-4BE6-C3CC-9DC5D14BB0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54617" y="3851838"/>
            <a:ext cx="2443280" cy="1221640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endParaRPr lang="en-GB" dirty="0"/>
          </a:p>
          <a:p>
            <a:pPr marL="0" indent="0" algn="ctr">
              <a:buNone/>
            </a:pPr>
            <a:r>
              <a:rPr lang="en-GB" sz="3600" dirty="0"/>
              <a:t>Presentation on news &amp; reviews will start at: </a:t>
            </a:r>
          </a:p>
          <a:p>
            <a:pPr marL="0" indent="0" algn="ctr">
              <a:buNone/>
            </a:pPr>
            <a:endParaRPr lang="en-GB" sz="3600" dirty="0"/>
          </a:p>
          <a:p>
            <a:pPr marL="0" indent="0" algn="ctr">
              <a:buNone/>
            </a:pPr>
            <a:r>
              <a:rPr lang="en-GB" sz="4800" dirty="0"/>
              <a:t>12:00h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A14D07F-0A44-C41C-9D59-A9B3417F3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5" y="128470"/>
            <a:ext cx="8246070" cy="763525"/>
          </a:xfrm>
        </p:spPr>
        <p:txBody>
          <a:bodyPr/>
          <a:lstStyle/>
          <a:p>
            <a:r>
              <a:rPr lang="en-GB" dirty="0"/>
              <a:t>BFSG News &amp; Reviews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2231406-3B67-708F-A82C-1F9554CB78B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3103" y="1050246"/>
            <a:ext cx="3086307" cy="2801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8732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84A00-0D9F-C501-A032-421A63649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58320-9D33-5BA1-5102-15F54403E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6" y="2266340"/>
            <a:ext cx="8246070" cy="25959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b="1" dirty="0"/>
              <a:t>Parish Notices</a:t>
            </a:r>
          </a:p>
        </p:txBody>
      </p:sp>
    </p:spTree>
    <p:extLst>
      <p:ext uri="{BB962C8B-B14F-4D97-AF65-F5344CB8AC3E}">
        <p14:creationId xmlns:p14="http://schemas.microsoft.com/office/powerpoint/2010/main" val="18145444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8A14D07F-0A44-C41C-9D59-A9B3417F3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965" y="128470"/>
            <a:ext cx="8246070" cy="763525"/>
          </a:xfrm>
        </p:spPr>
        <p:txBody>
          <a:bodyPr/>
          <a:lstStyle/>
          <a:p>
            <a:r>
              <a:rPr lang="en-GB" dirty="0"/>
              <a:t>Monthly Meeting Dates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00E704-2605-27DD-2A85-FE5E29C5F8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261" y="1044700"/>
            <a:ext cx="3970330" cy="381762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2400" b="1" dirty="0">
                <a:solidFill>
                  <a:schemeClr val="tx2"/>
                </a:solidFill>
              </a:rPr>
              <a:t>2026 Monthly Meeting Dates</a:t>
            </a:r>
          </a:p>
          <a:p>
            <a:endParaRPr lang="en-GB" sz="2000" dirty="0"/>
          </a:p>
          <a:p>
            <a:endParaRPr lang="en-GB" sz="2000" dirty="0"/>
          </a:p>
          <a:p>
            <a:endParaRPr lang="en-GB" sz="20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FDBFBD2-F283-1B53-399C-F265AE48D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086" y="1717642"/>
            <a:ext cx="1292211" cy="13133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99DE11-9679-7DCF-1D42-F4C226DE1DD1}"/>
              </a:ext>
            </a:extLst>
          </p:cNvPr>
          <p:cNvSpPr txBox="1"/>
          <p:nvPr/>
        </p:nvSpPr>
        <p:spPr>
          <a:xfrm>
            <a:off x="1976014" y="1808225"/>
            <a:ext cx="5955496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/>
              <a:t>27th September – next meeting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b="1" dirty="0">
              <a:solidFill>
                <a:srgbClr val="0070C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70C0"/>
                </a:solidFill>
              </a:rPr>
              <a:t>10</a:t>
            </a:r>
            <a:r>
              <a:rPr lang="en-GB" sz="2800" b="1" baseline="30000" dirty="0">
                <a:solidFill>
                  <a:srgbClr val="0070C0"/>
                </a:solidFill>
              </a:rPr>
              <a:t>th</a:t>
            </a:r>
            <a:r>
              <a:rPr lang="en-GB" sz="2800" b="1" dirty="0">
                <a:solidFill>
                  <a:srgbClr val="0070C0"/>
                </a:solidFill>
              </a:rPr>
              <a:t> &amp; 11</a:t>
            </a:r>
            <a:r>
              <a:rPr lang="en-GB" sz="2800" b="1" baseline="30000" dirty="0">
                <a:solidFill>
                  <a:srgbClr val="0070C0"/>
                </a:solidFill>
              </a:rPr>
              <a:t>th</a:t>
            </a:r>
            <a:r>
              <a:rPr lang="en-GB" sz="2800" b="1" dirty="0">
                <a:solidFill>
                  <a:srgbClr val="0070C0"/>
                </a:solidFill>
              </a:rPr>
              <a:t> October </a:t>
            </a:r>
            <a:r>
              <a:rPr lang="en-GB" sz="2800" dirty="0"/>
              <a:t>–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25th October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22nd November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800" dirty="0"/>
              <a:t>13th December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1D5C0B6-C69A-92F8-2567-A8703451CD1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8230" y="2687344"/>
            <a:ext cx="2534918" cy="53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9059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E25AC-B78D-6500-AD51-80E9E8FED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FSimUK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2CF951-852F-F6B2-2352-34AA989FB48C}"/>
              </a:ext>
            </a:extLst>
          </p:cNvPr>
          <p:cNvSpPr txBox="1"/>
          <p:nvPr/>
        </p:nvSpPr>
        <p:spPr>
          <a:xfrm>
            <a:off x="6404460" y="4709620"/>
            <a:ext cx="25959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dirty="0">
                <a:hlinkClick r:id="rId2"/>
              </a:rPr>
              <a:t>https://fsimuk.bfsg.club</a:t>
            </a:r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1E0954-1943-C47F-24A0-811485BB3D2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260" y="1153888"/>
            <a:ext cx="4448498" cy="39460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DB1CEA5-F1E2-5AAB-EAB8-9A692CD15718}"/>
              </a:ext>
            </a:extLst>
          </p:cNvPr>
          <p:cNvSpPr txBox="1"/>
          <p:nvPr/>
        </p:nvSpPr>
        <p:spPr>
          <a:xfrm>
            <a:off x="5335525" y="2419045"/>
            <a:ext cx="32068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51 exhibitors now:</a:t>
            </a:r>
          </a:p>
          <a:p>
            <a:r>
              <a:rPr lang="en-GB" dirty="0">
                <a:hlinkClick r:id="rId4"/>
              </a:rPr>
              <a:t>Exhibitors &amp; Sponsors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85381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E890D-B5B2-12C5-4BC0-287D8887C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PC Pilot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E477927-9365-3D4E-8CB0-C2B8145964E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99" y="1122236"/>
            <a:ext cx="2743389" cy="389279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C74B6E-ACE5-0346-948A-E245FFFEDB1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555" y="1044700"/>
            <a:ext cx="1603762" cy="226634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5C18F2C-EF9F-5BA8-3781-15E5D834071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7588" y="1553700"/>
            <a:ext cx="4301945" cy="3029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869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E25AC-B78D-6500-AD51-80E9E8FED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FSimUK 2026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29283C-1474-2E33-8018-37B70F829BFA}"/>
              </a:ext>
            </a:extLst>
          </p:cNvPr>
          <p:cNvSpPr txBox="1"/>
          <p:nvPr/>
        </p:nvSpPr>
        <p:spPr>
          <a:xfrm>
            <a:off x="1823310" y="4645698"/>
            <a:ext cx="717713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dirty="0">
                <a:hlinkClick r:id="rId2"/>
              </a:rPr>
              <a:t>https://flightsimtees.com/products/fsim-uk-2026-official-event-tee</a:t>
            </a:r>
            <a:r>
              <a:rPr lang="en-GB" dirty="0"/>
              <a:t> </a:t>
            </a:r>
          </a:p>
        </p:txBody>
      </p:sp>
      <p:pic>
        <p:nvPicPr>
          <p:cNvPr id="1026" name="Picture 2" descr="FSimUK | Official Event Tee - 2026 Edition">
            <a:extLst>
              <a:ext uri="{FF2B5EF4-FFF2-40B4-BE49-F238E27FC236}">
                <a16:creationId xmlns:a16="http://schemas.microsoft.com/office/drawing/2014/main" id="{756AFF52-79AF-42B6-17C4-CE7BE80C3D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785" y="1197405"/>
            <a:ext cx="3359510" cy="335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SimUK | Official Event Tee - 2026 Edition">
            <a:extLst>
              <a:ext uri="{FF2B5EF4-FFF2-40B4-BE49-F238E27FC236}">
                <a16:creationId xmlns:a16="http://schemas.microsoft.com/office/drawing/2014/main" id="{99055342-A4C8-B1FC-805A-C896ABBAAE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66590" y="1286188"/>
            <a:ext cx="3359510" cy="33595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9B3D4E-2ABB-F636-AC2B-088222024DF9}"/>
              </a:ext>
            </a:extLst>
          </p:cNvPr>
          <p:cNvSpPr txBox="1"/>
          <p:nvPr/>
        </p:nvSpPr>
        <p:spPr>
          <a:xfrm>
            <a:off x="3813992" y="3946095"/>
            <a:ext cx="121060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/>
              <a:t>£23.00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B2C1AA3-3A79-1CD9-8251-571F455821B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99" y="1041392"/>
            <a:ext cx="1178891" cy="247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77615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E25AC-B78D-6500-AD51-80E9E8FEDC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FSimUK 2026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CC656D-DAF9-A7C7-7B9D-8B6842DE108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599" y="1041392"/>
            <a:ext cx="1178891" cy="24756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692841-C9B7-8AE9-CBE5-D8FEF1258F8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0605" y="1197405"/>
            <a:ext cx="2008019" cy="3696054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DC6704D2-60C1-2ACA-BB45-293BE6A5EBA7}"/>
              </a:ext>
            </a:extLst>
          </p:cNvPr>
          <p:cNvSpPr/>
          <p:nvPr/>
        </p:nvSpPr>
        <p:spPr>
          <a:xfrm>
            <a:off x="1497236" y="1484426"/>
            <a:ext cx="458115" cy="35306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29B4374-2D43-DB9A-E0C6-4D462191146D}"/>
              </a:ext>
            </a:extLst>
          </p:cNvPr>
          <p:cNvSpPr txBox="1"/>
          <p:nvPr/>
        </p:nvSpPr>
        <p:spPr>
          <a:xfrm>
            <a:off x="4419295" y="4098800"/>
            <a:ext cx="429053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0" i="0" dirty="0">
                <a:solidFill>
                  <a:srgbClr val="334155"/>
                </a:solidFill>
                <a:effectLst/>
                <a:latin typeface="Barlow Semi Condensed" panose="00000506000000000000" pitchFamily="2" charset="0"/>
              </a:rPr>
              <a:t>Come and join the conversation</a:t>
            </a:r>
          </a:p>
          <a:p>
            <a:r>
              <a:rPr lang="en-GB" dirty="0">
                <a:solidFill>
                  <a:srgbClr val="334155"/>
                </a:solidFill>
                <a:latin typeface="Barlow Semi Condensed" panose="00000506000000000000" pitchFamily="2" charset="0"/>
              </a:rPr>
              <a:t>   </a:t>
            </a:r>
            <a:r>
              <a:rPr lang="en-GB" b="0" i="0" dirty="0">
                <a:solidFill>
                  <a:srgbClr val="334155"/>
                </a:solidFill>
                <a:effectLst/>
                <a:latin typeface="Barlow Semi Condensed" panose="00000506000000000000" pitchFamily="2" charset="0"/>
              </a:rPr>
              <a:t> </a:t>
            </a:r>
            <a:r>
              <a:rPr lang="en-GB" b="0" i="0" u="none" strike="noStrike" dirty="0">
                <a:solidFill>
                  <a:srgbClr val="046BD2"/>
                </a:solidFill>
                <a:effectLst/>
                <a:latin typeface="Barlow Semi Condensed" panose="00000506000000000000" pitchFamily="2" charset="0"/>
                <a:hlinkClick r:id="rId4"/>
              </a:rPr>
              <a:t>https://discord.gg/4BcsYh8J9s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84086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D84A00-0D9F-C501-A032-421A63649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C58320-9D33-5BA1-5102-15F54403E4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965" y="1808225"/>
            <a:ext cx="8246070" cy="25959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GB" sz="6600" b="1" dirty="0"/>
              <a:t>BFSG Weekly </a:t>
            </a:r>
          </a:p>
          <a:p>
            <a:pPr marL="0" indent="0" algn="ctr">
              <a:buNone/>
            </a:pPr>
            <a:r>
              <a:rPr lang="en-GB" sz="6600" b="1" dirty="0"/>
              <a:t>Virtual Fly-ins Update</a:t>
            </a:r>
          </a:p>
        </p:txBody>
      </p:sp>
    </p:spTree>
    <p:extLst>
      <p:ext uri="{BB962C8B-B14F-4D97-AF65-F5344CB8AC3E}">
        <p14:creationId xmlns:p14="http://schemas.microsoft.com/office/powerpoint/2010/main" val="3368094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TemplafySlideFormConfiguration><![CDATA[{"formFields":[],"formDataEntries":[]}]]></TemplafySlideFormConfiguration>
</file>

<file path=customXml/item2.xml><?xml version="1.0" encoding="utf-8"?>
<TemplafySlideTemplateConfiguration><![CDATA[{"slideVersion":1,"isValidatorEnabled":false,"isLocked":false,"elementsMetadata":[],"slideId":"638406613774956910","enableDocumentContentUpdater":false,"version":"2.0"}]]></TemplafySlideTemplateConfiguration>
</file>

<file path=customXml/itemProps1.xml><?xml version="1.0" encoding="utf-8"?>
<ds:datastoreItem xmlns:ds="http://schemas.openxmlformats.org/officeDocument/2006/customXml" ds:itemID="{8C3E7F3D-DEF0-4265-977E-EAE5B54FCC26}">
  <ds:schemaRefs/>
</ds:datastoreItem>
</file>

<file path=customXml/itemProps2.xml><?xml version="1.0" encoding="utf-8"?>
<ds:datastoreItem xmlns:ds="http://schemas.openxmlformats.org/officeDocument/2006/customXml" ds:itemID="{0851EA30-C342-46F4-84B5-0E82E4781056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3831</TotalTime>
  <Words>394</Words>
  <Application>Microsoft Office PowerPoint</Application>
  <PresentationFormat>On-screen Show (16:9)</PresentationFormat>
  <Paragraphs>55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Aptos</vt:lpstr>
      <vt:lpstr>Arial</vt:lpstr>
      <vt:lpstr>Barlow Semi Condensed</vt:lpstr>
      <vt:lpstr>Calibri</vt:lpstr>
      <vt:lpstr>Comic Sans MS</vt:lpstr>
      <vt:lpstr>Times New Roman</vt:lpstr>
      <vt:lpstr>Office Theme</vt:lpstr>
      <vt:lpstr> Flight Simulation News August 2026</vt:lpstr>
      <vt:lpstr>BFSG News &amp; Reviews</vt:lpstr>
      <vt:lpstr>PowerPoint Presentation</vt:lpstr>
      <vt:lpstr>Monthly Meeting Dates</vt:lpstr>
      <vt:lpstr>FSimUK 2026</vt:lpstr>
      <vt:lpstr>PC Pilot</vt:lpstr>
      <vt:lpstr>FSimUK 2026</vt:lpstr>
      <vt:lpstr>FSimUK 2026</vt:lpstr>
      <vt:lpstr>PowerPoint Presentation</vt:lpstr>
      <vt:lpstr>GA Virtual Flying Update</vt:lpstr>
      <vt:lpstr>Heavies Virtual Flying Update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BFSG News - for Jul26</dc:title>
  <dc:subject>BFSG</dc:subject>
  <dc:creator>Keith Iremonger</dc:creator>
  <cp:lastModifiedBy>Keith Iremonger</cp:lastModifiedBy>
  <cp:revision>296</cp:revision>
  <dcterms:created xsi:type="dcterms:W3CDTF">2017-08-01T15:40:51Z</dcterms:created>
  <dcterms:modified xsi:type="dcterms:W3CDTF">2026-08-23T17:21:31Z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