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6"/>
  </p:notesMasterIdLst>
  <p:sldIdLst>
    <p:sldId id="256" r:id="rId4"/>
    <p:sldId id="340" r:id="rId5"/>
    <p:sldId id="312" r:id="rId6"/>
    <p:sldId id="342" r:id="rId7"/>
    <p:sldId id="1652" r:id="rId8"/>
    <p:sldId id="384" r:id="rId9"/>
    <p:sldId id="1699" r:id="rId10"/>
    <p:sldId id="1664" r:id="rId11"/>
    <p:sldId id="1690" r:id="rId12"/>
    <p:sldId id="1695" r:id="rId13"/>
    <p:sldId id="1511" r:id="rId14"/>
    <p:sldId id="1506" r:id="rId15"/>
    <p:sldId id="1622" r:id="rId16"/>
    <p:sldId id="1623" r:id="rId17"/>
    <p:sldId id="1665" r:id="rId18"/>
    <p:sldId id="1696" r:id="rId19"/>
    <p:sldId id="257" r:id="rId20"/>
    <p:sldId id="258" r:id="rId21"/>
    <p:sldId id="260" r:id="rId22"/>
    <p:sldId id="1708" r:id="rId23"/>
    <p:sldId id="1697" r:id="rId24"/>
    <p:sldId id="169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990099"/>
    <a:srgbClr val="007033"/>
    <a:srgbClr val="E39A39"/>
    <a:srgbClr val="E7FF01"/>
    <a:srgbClr val="1D3A00"/>
    <a:srgbClr val="5EEC3C"/>
    <a:srgbClr val="CC0099"/>
    <a:srgbClr val="6C1A00"/>
    <a:srgbClr val="00A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8430" autoAdjust="0"/>
  </p:normalViewPr>
  <p:slideViewPr>
    <p:cSldViewPr>
      <p:cViewPr varScale="1">
        <p:scale>
          <a:sx n="185" d="100"/>
          <a:sy n="185" d="100"/>
        </p:scale>
        <p:origin x="3642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3d7d3e1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e3d7d3e1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e3d7d3e15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e3d7d3e15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3e55abd7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3e55abd7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65195" y="2113635"/>
            <a:ext cx="7177135" cy="16797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1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246070" cy="3817623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81175"/>
            <a:ext cx="6413610" cy="78868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044700"/>
            <a:ext cx="6413610" cy="381762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281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75212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281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75212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xvfrclub.org.uk/index.ph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cademy.navigraph.com/" TargetMode="Externa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r6OBZgBa4p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dreamteam.com/products_gsxpro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simflightservices.com/shop/air-modules/pulsair/" TargetMode="Externa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gfsg.co.uk/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hyperlink" Target="https://www.teamspeak.com/" TargetMode="External"/><Relationship Id="rId4" Type="http://schemas.openxmlformats.org/officeDocument/2006/relationships/image" Target="../media/image16.png"/><Relationship Id="rId9" Type="http://schemas.openxmlformats.org/officeDocument/2006/relationships/hyperlink" Target="https://swift-projec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9" y="1960930"/>
            <a:ext cx="8551480" cy="167975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4000" b="1" dirty="0"/>
              <a:t>Flight Simulation News May 2026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3946095"/>
            <a:ext cx="7164342" cy="6108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24 May 2026</a:t>
            </a:r>
          </a:p>
        </p:txBody>
      </p:sp>
      <p:pic>
        <p:nvPicPr>
          <p:cNvPr id="5" name="Picture 4" descr="A logo for a flight simulation group&#10;&#10;AI-generated content may be incorrect.">
            <a:extLst>
              <a:ext uri="{FF2B5EF4-FFF2-40B4-BE49-F238E27FC236}">
                <a16:creationId xmlns:a16="http://schemas.microsoft.com/office/drawing/2014/main" id="{4CB577E9-BC24-73B5-6197-87019611AC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690" y="247513"/>
            <a:ext cx="1560711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E25AC-B78D-6500-AD51-80E9E8FE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Flight Sim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14B1E-E524-63D8-2E69-C73A1B06DA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65" y="1808225"/>
            <a:ext cx="4977950" cy="30298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AED202-4930-8C03-B979-B7E7544DDD18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Update on UK flight sim event…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04E48DF4-8AF7-D9FD-65B3-F2DAE0B24219}"/>
              </a:ext>
            </a:extLst>
          </p:cNvPr>
          <p:cNvSpPr/>
          <p:nvPr/>
        </p:nvSpPr>
        <p:spPr>
          <a:xfrm>
            <a:off x="5793640" y="1350110"/>
            <a:ext cx="2748690" cy="1527050"/>
          </a:xfrm>
          <a:prstGeom prst="wedgeEllipseCallout">
            <a:avLst>
              <a:gd name="adj1" fmla="val -67068"/>
              <a:gd name="adj2" fmla="val 394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discussions with Aerospace Bristol and 10</a:t>
            </a:r>
            <a:r>
              <a:rPr lang="en-GB" baseline="30000" dirty="0"/>
              <a:t>th</a:t>
            </a:r>
            <a:r>
              <a:rPr lang="en-GB" dirty="0"/>
              <a:t> and 11</a:t>
            </a:r>
            <a:r>
              <a:rPr lang="en-GB" baseline="30000" dirty="0"/>
              <a:t>th</a:t>
            </a:r>
            <a:r>
              <a:rPr lang="en-GB" dirty="0"/>
              <a:t> October 2026</a:t>
            </a:r>
          </a:p>
        </p:txBody>
      </p:sp>
    </p:spTree>
    <p:extLst>
      <p:ext uri="{BB962C8B-B14F-4D97-AF65-F5344CB8AC3E}">
        <p14:creationId xmlns:p14="http://schemas.microsoft.com/office/powerpoint/2010/main" val="3758538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BFSG Weekly </a:t>
            </a:r>
          </a:p>
          <a:p>
            <a:pPr marL="0" indent="0" algn="ctr">
              <a:buNone/>
            </a:pPr>
            <a:r>
              <a:rPr lang="en-GB" sz="6600" b="1" dirty="0"/>
              <a:t>Virtual Fly-ins Update</a:t>
            </a:r>
          </a:p>
        </p:txBody>
      </p:sp>
    </p:spTree>
    <p:extLst>
      <p:ext uri="{BB962C8B-B14F-4D97-AF65-F5344CB8AC3E}">
        <p14:creationId xmlns:p14="http://schemas.microsoft.com/office/powerpoint/2010/main" val="336809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GA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F56E7-42F8-548B-0F5E-40021994ABD2}"/>
              </a:ext>
            </a:extLst>
          </p:cNvPr>
          <p:cNvSpPr txBox="1"/>
          <p:nvPr/>
        </p:nvSpPr>
        <p:spPr>
          <a:xfrm>
            <a:off x="244945" y="1511428"/>
            <a:ext cx="3048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Tuesday evenings, from 19:30h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PoC: </a:t>
            </a:r>
            <a:r>
              <a:rPr lang="en-GB" sz="1400" b="1" dirty="0"/>
              <a:t>Mike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E422C6-3554-114A-8405-5BC7FD30254F}"/>
              </a:ext>
            </a:extLst>
          </p:cNvPr>
          <p:cNvSpPr/>
          <p:nvPr/>
        </p:nvSpPr>
        <p:spPr>
          <a:xfrm>
            <a:off x="3350361" y="1044623"/>
            <a:ext cx="5709196" cy="40061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28.04.2026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A trip for submarine crew members around Perth, Australia. Flight plan by Martin Chatterton. YGAD YMUL YPJT YMWR YGIG YRRD YRTI. (10 pilots)</a:t>
            </a:r>
            <a:endParaRPr lang="en-GB" sz="1200" u="sng" kern="0" dirty="0">
              <a:effectLst/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05.05.2026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Transporting cases of wine for a Spanish Wine Company in The Pyrenees.</a:t>
            </a:r>
            <a:b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</a:b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Flight plan by Pete Norton. LEZA LEHC LENA LESU LFIP Pic du Midi Observatory LFBT.</a:t>
            </a:r>
            <a:b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</a:b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(9 pilots)</a:t>
            </a:r>
            <a:endParaRPr lang="en-GB" sz="1200" u="sng" kern="0" dirty="0">
              <a:effectLst/>
              <a:ea typeface="Times New Roman" panose="02020603050405020304" pitchFamily="18" charset="0"/>
              <a:cs typeface="Comic Sans MS" panose="030F0702030302020204" pitchFamily="66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12.05.2026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A trip in Japan with a photographer, commissioned to photograph two large dams for "Big Dams Magazine". Having a quick look at </a:t>
            </a:r>
            <a:r>
              <a:rPr lang="en-GB" sz="1200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Suzuka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Race Circuit </a:t>
            </a:r>
            <a:r>
              <a:rPr lang="en-GB" sz="1200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en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route.</a:t>
            </a:r>
            <a:b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</a:b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Flight plan by Pete </a:t>
            </a:r>
            <a:r>
              <a:rPr lang="en-GB" sz="1200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Allnutt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. RJOE RJNA RJNG RJNF. (9 pilots)</a:t>
            </a:r>
            <a:endParaRPr lang="en-GB" sz="1200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b="1" kern="0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19.05.2026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A flight to replicate one of the legs (Leg 6) that the Spitfire flew, around the UK to commemorate the 90</a:t>
            </a:r>
            <a:r>
              <a:rPr lang="en-GB" sz="1200" kern="0" baseline="3000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th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Anniversary of the 1</a:t>
            </a:r>
            <a:r>
              <a:rPr lang="en-GB" sz="1200" kern="0" baseline="3000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st</a:t>
            </a:r>
            <a:r>
              <a:rPr lang="en-GB" sz="1200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Flight of K5054. Flight plan by John Sharman. EGOV EGCK EGFD EGFA EGFE EGFP EGFH EGDX. (11 pilots)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i="1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Aircraft used for this flight were: Spitfires (8) Anson (1) </a:t>
            </a:r>
            <a:r>
              <a:rPr lang="en-GB" sz="1200" i="1" kern="0" dirty="0" err="1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Rapide</a:t>
            </a:r>
            <a:r>
              <a:rPr lang="en-GB" sz="1200" i="1" kern="0" dirty="0">
                <a:effectLst/>
                <a:ea typeface="Times New Roman" panose="02020603050405020304" pitchFamily="18" charset="0"/>
                <a:cs typeface="Comic Sans MS" panose="030F0702030302020204" pitchFamily="66" charset="0"/>
              </a:rPr>
              <a:t> (1) Lysander (1)</a:t>
            </a:r>
            <a:endParaRPr lang="en-GB" sz="1200" i="1" kern="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row of small airplanes on a runway&#10;&#10;Description automatically generated">
            <a:extLst>
              <a:ext uri="{FF2B5EF4-FFF2-40B4-BE49-F238E27FC236}">
                <a16:creationId xmlns:a16="http://schemas.microsoft.com/office/drawing/2014/main" id="{9F5FBDAB-7DE0-0105-97ED-CDBE7AC3E5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62" y="3029865"/>
            <a:ext cx="2800005" cy="176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3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1E37-9473-318B-AA87-5A3DBDBF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Heavies</a:t>
            </a:r>
            <a:r>
              <a:rPr lang="en-GB" dirty="0"/>
              <a:t> Virtual Flying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A2921-A48F-DD55-3880-CD60B305F890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tx2"/>
                </a:solidFill>
              </a:rPr>
              <a:t>Heavies</a:t>
            </a:r>
            <a:r>
              <a:rPr lang="en-GB" sz="2400" b="1" dirty="0">
                <a:solidFill>
                  <a:schemeClr val="tx2"/>
                </a:solidFill>
              </a:rPr>
              <a:t> Virtual Flying Update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4D5439-FF9A-C9A7-3B6D-8DB0A8916E89}"/>
              </a:ext>
            </a:extLst>
          </p:cNvPr>
          <p:cNvSpPr txBox="1"/>
          <p:nvPr/>
        </p:nvSpPr>
        <p:spPr>
          <a:xfrm>
            <a:off x="143554" y="1502815"/>
            <a:ext cx="412303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Thursdays 18:30-21:00h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PoC: </a:t>
            </a:r>
            <a:r>
              <a:rPr lang="en-GB" sz="1600" b="1" dirty="0"/>
              <a:t>Marcus S</a:t>
            </a:r>
            <a:endParaRPr lang="en-GB" sz="1400" b="1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 addition, a combined BFSG and Aviators Eindhoven joint fly-in occurs once a month on Saturday mornings at 10:00hrs UK time</a:t>
            </a:r>
          </a:p>
          <a:p>
            <a:pPr lvl="1"/>
            <a:endParaRPr lang="en-GB" sz="1400" b="1" kern="100" dirty="0">
              <a:cs typeface="Times New Roman" panose="02020603050405020304" pitchFamily="18" charset="0"/>
            </a:endParaRPr>
          </a:p>
          <a:p>
            <a:pPr lvl="1"/>
            <a:r>
              <a:rPr lang="en-GB" sz="1400" b="1" kern="100" dirty="0">
                <a:cs typeface="Times New Roman" panose="02020603050405020304" pitchFamily="18" charset="0"/>
              </a:rPr>
              <a:t>09</a:t>
            </a:r>
            <a:r>
              <a:rPr lang="en-GB" sz="1400" b="1" kern="100" baseline="30000" dirty="0">
                <a:cs typeface="Times New Roman" panose="02020603050405020304" pitchFamily="18" charset="0"/>
              </a:rPr>
              <a:t>th</a:t>
            </a:r>
            <a:r>
              <a:rPr lang="en-GB" sz="1400" b="1" kern="100" dirty="0">
                <a:cs typeface="Times New Roman" panose="02020603050405020304" pitchFamily="18" charset="0"/>
              </a:rPr>
              <a:t> May 2026: </a:t>
            </a:r>
          </a:p>
          <a:p>
            <a:pPr lvl="1"/>
            <a:r>
              <a:rPr lang="en-GB" sz="14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Madrid, Spain (LEMD) to Amsterdam, Netherlands (EHAM) - 803nm</a:t>
            </a:r>
            <a:endParaRPr lang="en-GB" sz="1400" b="1" kern="100" dirty="0"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C253C-2779-CD70-85C0-C12E2F769B8F}"/>
              </a:ext>
            </a:extLst>
          </p:cNvPr>
          <p:cNvSpPr/>
          <p:nvPr/>
        </p:nvSpPr>
        <p:spPr>
          <a:xfrm>
            <a:off x="4266588" y="1044700"/>
            <a:ext cx="4773601" cy="39703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18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30 Apr – Ashgabat (UTAA) to Baku Heydar Aliyev Intl. (UBBB) – 460nm – 12 pilots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19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07 May – Baku Heydar Aliyev Intl. (UBBB) to Sochi (URSS) – 525nm – 13 pilots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20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14 May – Chiang Mai Intl. (VTCC) to Hanoi Noi Bai Intl. (VVNB) – 435nm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Week 21 </a:t>
            </a:r>
            <a:r>
              <a:rPr lang="en-GB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21 May – Hanoi Noi Bai Intl. (VVNB) to Hong Kong Intl. (VHHH) – 615nm</a:t>
            </a:r>
            <a:endParaRPr lang="en-GB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94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98AD-89B1-C1C7-8650-C38BEB1E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Flying Tip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F8735E-712A-6DFF-4DFC-485C7A8B3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70" y="1152350"/>
            <a:ext cx="5039265" cy="3404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DE5114-2368-BB8D-FD3B-4B46190A30B6}"/>
              </a:ext>
            </a:extLst>
          </p:cNvPr>
          <p:cNvSpPr txBox="1"/>
          <p:nvPr/>
        </p:nvSpPr>
        <p:spPr>
          <a:xfrm>
            <a:off x="601670" y="4659332"/>
            <a:ext cx="4584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https://www.cixvfrclub.org.uk/index.php</a:t>
            </a:r>
            <a:r>
              <a:rPr lang="en-GB" dirty="0"/>
              <a:t>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C4B5C31-7863-45D1-8D40-3D3FF6CD8E89}"/>
              </a:ext>
            </a:extLst>
          </p:cNvPr>
          <p:cNvSpPr/>
          <p:nvPr/>
        </p:nvSpPr>
        <p:spPr>
          <a:xfrm>
            <a:off x="6404460" y="1350110"/>
            <a:ext cx="1985165" cy="1221640"/>
          </a:xfrm>
          <a:prstGeom prst="wedgeRoundRectCallout">
            <a:avLst>
              <a:gd name="adj1" fmla="val -70854"/>
              <a:gd name="adj2" fmla="val -26587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..over to </a:t>
            </a:r>
          </a:p>
          <a:p>
            <a:pPr algn="ctr"/>
            <a:r>
              <a:rPr lang="en-GB" dirty="0"/>
              <a:t>Pete A to explain….</a:t>
            </a:r>
          </a:p>
        </p:txBody>
      </p:sp>
    </p:spTree>
    <p:extLst>
      <p:ext uri="{BB962C8B-B14F-4D97-AF65-F5344CB8AC3E}">
        <p14:creationId xmlns:p14="http://schemas.microsoft.com/office/powerpoint/2010/main" val="93087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Flight Simulator News</a:t>
            </a:r>
          </a:p>
        </p:txBody>
      </p:sp>
    </p:spTree>
    <p:extLst>
      <p:ext uri="{BB962C8B-B14F-4D97-AF65-F5344CB8AC3E}">
        <p14:creationId xmlns:p14="http://schemas.microsoft.com/office/powerpoint/2010/main" val="138335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E3D4-E944-4A52-9144-45AFC711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Navigraph Academy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78909-4B15-95DB-70D9-1C3DCB34AE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6028" y="1350110"/>
            <a:ext cx="3319007" cy="3294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DFC433-1FA8-5A87-0DEF-4F0DCF0435F2}"/>
              </a:ext>
            </a:extLst>
          </p:cNvPr>
          <p:cNvSpPr txBox="1"/>
          <p:nvPr/>
        </p:nvSpPr>
        <p:spPr>
          <a:xfrm>
            <a:off x="296260" y="1655520"/>
            <a:ext cx="47338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Introduction of Instrument Flying training package:</a:t>
            </a:r>
          </a:p>
          <a:p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Learn to fly confidently without outside visual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Master the fundamentals of instrument scan and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Plan and fly realistic IFR routes using charts &amp;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Fly accurate and stable ILS 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Understand why pilots do what they do, not just how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Learn from experienced real-world pilots and instructors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9F6EE-33E2-AC4B-CCC8-A5EA11B0C774}"/>
              </a:ext>
            </a:extLst>
          </p:cNvPr>
          <p:cNvSpPr txBox="1"/>
          <p:nvPr/>
        </p:nvSpPr>
        <p:spPr>
          <a:xfrm>
            <a:off x="1348852" y="1042924"/>
            <a:ext cx="290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Navigraph Academy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C9F0C-B846-C165-AF09-8DE0378DCC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080347"/>
            <a:ext cx="1148184" cy="386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387863-34C6-D0F2-9B0B-B2FAEC3272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604" y="3550418"/>
            <a:ext cx="3243533" cy="13948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D68F3D6-70C5-10AD-58C5-2E7B62E8EA06}"/>
              </a:ext>
            </a:extLst>
          </p:cNvPr>
          <p:cNvSpPr txBox="1"/>
          <p:nvPr/>
        </p:nvSpPr>
        <p:spPr>
          <a:xfrm>
            <a:off x="296260" y="3693821"/>
            <a:ext cx="122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FREE!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BA632-B8BB-909A-B0D1-1FACF4846A4E}"/>
              </a:ext>
            </a:extLst>
          </p:cNvPr>
          <p:cNvSpPr txBox="1"/>
          <p:nvPr/>
        </p:nvSpPr>
        <p:spPr>
          <a:xfrm>
            <a:off x="5281939" y="4723132"/>
            <a:ext cx="34130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https://academy.navigraph.com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376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128470"/>
            <a:ext cx="8520600" cy="572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spcBef>
                <a:spcPct val="0"/>
              </a:spcBef>
            </a:pPr>
            <a:r>
              <a:rPr lang="en-GB" sz="36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Navigraph</a:t>
            </a: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Academy</a:t>
            </a:r>
            <a:endParaRPr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862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11430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Virtual PPL – Mike P has been completing the training…</a:t>
            </a:r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Flight training from professional flying instructors</a:t>
            </a:r>
            <a:endParaRPr dirty="0"/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Theory in detail with excellent graphics</a:t>
            </a:r>
            <a:endParaRPr dirty="0"/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Short theory test</a:t>
            </a:r>
            <a:endParaRPr dirty="0"/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Full </a:t>
            </a:r>
            <a:r>
              <a:rPr lang="en-GB" dirty="0" err="1"/>
              <a:t>Navigraph</a:t>
            </a:r>
            <a:r>
              <a:rPr lang="en-GB" dirty="0"/>
              <a:t> “SOP” for flying the Cessna 172</a:t>
            </a:r>
            <a:endParaRPr dirty="0"/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Practical demonstration from the captain’s seat by the instructor</a:t>
            </a:r>
            <a:endParaRPr dirty="0"/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Solo practice by the student</a:t>
            </a:r>
            <a:endParaRPr dirty="0"/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Full analysis afterwards including all the telemetry of the flights</a:t>
            </a:r>
            <a:endParaRPr dirty="0"/>
          </a:p>
          <a:p>
            <a:pPr marL="457200" lvl="0" indent="-34290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Plenty of encouragement during the demonstrations and by email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83C84-CC59-C804-A2E0-3C5818A87C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525" y="1152474"/>
            <a:ext cx="3616093" cy="1314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B8A2AB-3272-5596-84A7-7B061C152374}"/>
              </a:ext>
            </a:extLst>
          </p:cNvPr>
          <p:cNvSpPr txBox="1"/>
          <p:nvPr/>
        </p:nvSpPr>
        <p:spPr>
          <a:xfrm>
            <a:off x="4266590" y="4709620"/>
            <a:ext cx="5054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https://www.youtube.com/watch?v=r6OBZgBa4ps</a:t>
            </a: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DD4B81-BE58-B00B-AE37-561E151630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60" y="3083751"/>
            <a:ext cx="2651253" cy="16555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42737"/>
            <a:ext cx="8520600" cy="57270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spcBef>
                <a:spcPct val="0"/>
              </a:spcBef>
            </a:pP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Course Outline</a:t>
            </a:r>
            <a:endParaRPr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43555" y="1350110"/>
            <a:ext cx="3649480" cy="32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00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GB" sz="2500" b="1" dirty="0"/>
              <a:t>Stage 1</a:t>
            </a:r>
            <a:endParaRPr sz="2500" b="1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GB" sz="2100" dirty="0"/>
              <a:t>Basic manoeuvring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GB" sz="2100" dirty="0"/>
              <a:t>Take offs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GB" sz="2100" dirty="0"/>
              <a:t>Landings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GB" sz="2100" dirty="0"/>
              <a:t>Circuit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GB" sz="2100" dirty="0"/>
              <a:t>First “solo”</a:t>
            </a:r>
            <a:endParaRPr sz="2100" dirty="0"/>
          </a:p>
          <a:p>
            <a:pPr marL="1371600" lvl="2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■"/>
            </a:pPr>
            <a:r>
              <a:rPr lang="en-GB" sz="2100" dirty="0"/>
              <a:t>Theory test</a:t>
            </a:r>
            <a:endParaRPr sz="2100" b="1" dirty="0"/>
          </a:p>
        </p:txBody>
      </p:sp>
      <p:sp>
        <p:nvSpPr>
          <p:cNvPr id="73" name="Google Shape;73;p16"/>
          <p:cNvSpPr txBox="1">
            <a:spLocks/>
          </p:cNvSpPr>
          <p:nvPr/>
        </p:nvSpPr>
        <p:spPr>
          <a:xfrm>
            <a:off x="4082992" y="1350110"/>
            <a:ext cx="4871120" cy="341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lnSpcReduction="10000"/>
          </a:bodyPr>
          <a:lstStyle>
            <a:lvl1pPr marL="457200" lvl="0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800"/>
              <a:buFont typeface="Arial" pitchFamily="34" charset="0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○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Font typeface="Arial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87350">
              <a:buSzPts val="2500"/>
            </a:pPr>
            <a:r>
              <a:rPr lang="en-GB" sz="2500" b="1"/>
              <a:t>Stage 2</a:t>
            </a:r>
          </a:p>
          <a:p>
            <a:pPr lvl="1" indent="-361950">
              <a:buSzPts val="2100"/>
            </a:pPr>
            <a:r>
              <a:rPr lang="en-GB" sz="2100"/>
              <a:t>Ground handling</a:t>
            </a:r>
          </a:p>
          <a:p>
            <a:pPr lvl="1" indent="-361950">
              <a:buSzPts val="2100"/>
            </a:pPr>
            <a:r>
              <a:rPr lang="en-GB" sz="2100"/>
              <a:t>Reading the chart - planning taxi route</a:t>
            </a:r>
          </a:p>
          <a:p>
            <a:pPr lvl="1" indent="-361950">
              <a:buSzPts val="2100"/>
            </a:pPr>
            <a:r>
              <a:rPr lang="en-GB" sz="2100"/>
              <a:t>Engine management</a:t>
            </a:r>
          </a:p>
          <a:p>
            <a:pPr lvl="1" indent="-361950">
              <a:buSzPts val="2100"/>
            </a:pPr>
            <a:r>
              <a:rPr lang="en-GB" sz="2100" b="1"/>
              <a:t>Checklists </a:t>
            </a:r>
            <a:r>
              <a:rPr lang="en-GB" sz="2100"/>
              <a:t>*Real C172 adapted for flightsim</a:t>
            </a:r>
          </a:p>
          <a:p>
            <a:pPr lvl="1" indent="-361950">
              <a:buSzPts val="2100"/>
            </a:pPr>
            <a:r>
              <a:rPr lang="en-GB" sz="2100"/>
              <a:t>Visual navigation techniques (using Navigraph Charts)</a:t>
            </a:r>
          </a:p>
          <a:p>
            <a:pPr lvl="1" indent="-361950">
              <a:buSzPts val="2100"/>
            </a:pPr>
            <a:r>
              <a:rPr lang="en-GB" sz="2100"/>
              <a:t>Navex</a:t>
            </a:r>
          </a:p>
          <a:p>
            <a:pPr lvl="1" indent="-336550">
              <a:buSzPts val="1700"/>
            </a:pPr>
            <a:r>
              <a:rPr lang="en-GB" sz="2100"/>
              <a:t>vPPL</a:t>
            </a:r>
            <a:r>
              <a:rPr lang="en-GB" sz="2100" b="1"/>
              <a:t> CERTIFICATE AWARDED</a:t>
            </a:r>
            <a:endParaRPr lang="en-GB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128470"/>
            <a:ext cx="8520600" cy="572700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ctr" anchorCtr="0">
            <a:normAutofit fontScale="90000"/>
          </a:bodyPr>
          <a:lstStyle/>
          <a:p>
            <a:pPr algn="r">
              <a:spcBef>
                <a:spcPct val="0"/>
              </a:spcBef>
            </a:pPr>
            <a:r>
              <a:rPr lang="en-GB" sz="3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and Bad</a:t>
            </a:r>
            <a:endParaRPr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 dirty="0">
                <a:solidFill>
                  <a:schemeClr val="accent3"/>
                </a:solidFill>
              </a:rPr>
              <a:t>Pros</a:t>
            </a:r>
            <a:endParaRPr b="1" dirty="0">
              <a:solidFill>
                <a:schemeClr val="accent3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FREE to use and follow (No subscription required)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Best animations I’ve seen showing aerodynamics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Instrument course now available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Thoroughly professional quality of both content and presentation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Main presentations as You Tube videos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 dirty="0">
                <a:solidFill>
                  <a:srgbClr val="C00000"/>
                </a:solidFill>
              </a:rPr>
              <a:t>Cons</a:t>
            </a:r>
            <a:endParaRPr b="1" dirty="0">
              <a:solidFill>
                <a:srgbClr val="C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MSFS 2020/2024 only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Not available (yet) for X-Plane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ILS Approach course promised but not yet available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dirty="0"/>
              <a:t>Nothing available yet (or planned) beyond GA flying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3F93-7F6F-4BE6-C3CC-9DC5D14B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617" y="3851838"/>
            <a:ext cx="2443280" cy="12216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Presentation on news &amp; reviews will start at: 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4800" dirty="0"/>
              <a:t>12:00h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BFSG News &amp; Reviews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31406-3B67-708F-A82C-1F9554CB78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03" y="1050246"/>
            <a:ext cx="3086307" cy="280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3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5" y="1808225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Flight Simulator News</a:t>
            </a:r>
          </a:p>
        </p:txBody>
      </p:sp>
    </p:spTree>
    <p:extLst>
      <p:ext uri="{BB962C8B-B14F-4D97-AF65-F5344CB8AC3E}">
        <p14:creationId xmlns:p14="http://schemas.microsoft.com/office/powerpoint/2010/main" val="2624401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7D81-D26F-14E6-7ACB-6AA2A661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FSDT GSX Pro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EBAC7-614F-59BE-7210-9D70DF1438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197405"/>
            <a:ext cx="5295459" cy="35122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9E7657-E4E4-B4BD-333E-2873EC20EB9D}"/>
              </a:ext>
            </a:extLst>
          </p:cNvPr>
          <p:cNvSpPr txBox="1"/>
          <p:nvPr/>
        </p:nvSpPr>
        <p:spPr>
          <a:xfrm>
            <a:off x="1976015" y="4774168"/>
            <a:ext cx="5802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https://www.fsdreamteam.com/products_gsxpro.html</a:t>
            </a: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4B427-87C2-55F6-3821-0737E5E42757}"/>
              </a:ext>
            </a:extLst>
          </p:cNvPr>
          <p:cNvSpPr txBox="1"/>
          <p:nvPr/>
        </p:nvSpPr>
        <p:spPr>
          <a:xfrm>
            <a:off x="6099050" y="2768846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version 4.0 released.</a:t>
            </a:r>
          </a:p>
        </p:txBody>
      </p:sp>
    </p:spTree>
    <p:extLst>
      <p:ext uri="{BB962C8B-B14F-4D97-AF65-F5344CB8AC3E}">
        <p14:creationId xmlns:p14="http://schemas.microsoft.com/office/powerpoint/2010/main" val="126067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8CC8-00D8-165E-D2D6-E4292A877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notable releases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3AA53-49BD-F18D-4596-2354170F3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350110"/>
            <a:ext cx="2748690" cy="338861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 err="1"/>
              <a:t>FSReborn</a:t>
            </a:r>
            <a:r>
              <a:rPr lang="en-GB" sz="2000" b="1" dirty="0"/>
              <a:t> Embraer Phenom 300E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0E158D-C0B5-7A02-B88A-BCBFC71F4D52}"/>
              </a:ext>
            </a:extLst>
          </p:cNvPr>
          <p:cNvSpPr txBox="1">
            <a:spLocks/>
          </p:cNvSpPr>
          <p:nvPr/>
        </p:nvSpPr>
        <p:spPr>
          <a:xfrm>
            <a:off x="3083126" y="1350110"/>
            <a:ext cx="2825042" cy="3388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/>
              <a:t>Local Legend 24: </a:t>
            </a:r>
          </a:p>
          <a:p>
            <a:pPr marL="0" indent="0" algn="ctr">
              <a:buNone/>
            </a:pPr>
            <a:r>
              <a:rPr lang="en-GB" sz="2000" b="1" dirty="0"/>
              <a:t>CAC Boomerang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549E70-0925-49FA-692A-87A82B47CB06}"/>
              </a:ext>
            </a:extLst>
          </p:cNvPr>
          <p:cNvSpPr txBox="1">
            <a:spLocks/>
          </p:cNvSpPr>
          <p:nvPr/>
        </p:nvSpPr>
        <p:spPr>
          <a:xfrm>
            <a:off x="6099050" y="1350110"/>
            <a:ext cx="2901395" cy="33886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b="1" dirty="0" err="1"/>
              <a:t>pulsAIR</a:t>
            </a:r>
            <a:r>
              <a:rPr lang="en-GB" sz="2000" b="1" dirty="0"/>
              <a:t> module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1711D-41E4-6977-352F-39CDAD96347D}"/>
              </a:ext>
            </a:extLst>
          </p:cNvPr>
          <p:cNvSpPr txBox="1"/>
          <p:nvPr/>
        </p:nvSpPr>
        <p:spPr>
          <a:xfrm>
            <a:off x="53894" y="4726389"/>
            <a:ext cx="299105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Microsoft Marketplace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0F3E7F-2C07-2A00-E31C-7633D2766FE1}"/>
              </a:ext>
            </a:extLst>
          </p:cNvPr>
          <p:cNvSpPr txBox="1"/>
          <p:nvPr/>
        </p:nvSpPr>
        <p:spPr>
          <a:xfrm>
            <a:off x="143555" y="4359669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$39.99 ~ £30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2C070-8491-90A1-46C6-ED793B4D8BFB}"/>
              </a:ext>
            </a:extLst>
          </p:cNvPr>
          <p:cNvSpPr txBox="1"/>
          <p:nvPr/>
        </p:nvSpPr>
        <p:spPr>
          <a:xfrm>
            <a:off x="296260" y="3605174"/>
            <a:ext cx="242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…one of the most popular biz jets. Seats 8 PAX, 2000nm range at Mach 0.80, cruising at FL450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9C6A0A-C7F6-DF16-805B-6CE3F011D6A9}"/>
              </a:ext>
            </a:extLst>
          </p:cNvPr>
          <p:cNvSpPr txBox="1"/>
          <p:nvPr/>
        </p:nvSpPr>
        <p:spPr>
          <a:xfrm>
            <a:off x="3025061" y="4726389"/>
            <a:ext cx="28831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/>
              <a:t>Microsoft Marketplace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FAA8C-1608-AEF8-CC1B-0DF7E141B9C2}"/>
              </a:ext>
            </a:extLst>
          </p:cNvPr>
          <p:cNvSpPr txBox="1"/>
          <p:nvPr/>
        </p:nvSpPr>
        <p:spPr>
          <a:xfrm>
            <a:off x="3139922" y="4359669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$14.99 ~ £11.20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95950-523C-867A-84E4-67D9255B9885}"/>
              </a:ext>
            </a:extLst>
          </p:cNvPr>
          <p:cNvSpPr txBox="1"/>
          <p:nvPr/>
        </p:nvSpPr>
        <p:spPr>
          <a:xfrm>
            <a:off x="3407539" y="3605174"/>
            <a:ext cx="2213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Now Available for MSFS; a historic World War II aircraft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9A4F4-B4D7-C993-9757-AFC6CDD5BE76}"/>
              </a:ext>
            </a:extLst>
          </p:cNvPr>
          <p:cNvSpPr txBox="1"/>
          <p:nvPr/>
        </p:nvSpPr>
        <p:spPr>
          <a:xfrm>
            <a:off x="6213377" y="4347266"/>
            <a:ext cx="2443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Cost €110 ~ £95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6F86C8-AF6B-D6A1-3A05-BF4D8192F666}"/>
              </a:ext>
            </a:extLst>
          </p:cNvPr>
          <p:cNvSpPr txBox="1"/>
          <p:nvPr/>
        </p:nvSpPr>
        <p:spPr>
          <a:xfrm>
            <a:off x="6480994" y="3592771"/>
            <a:ext cx="2213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Push-button modules for GA flight simulation; ships May ‘26</a:t>
            </a:r>
          </a:p>
          <a:p>
            <a:r>
              <a:rPr lang="en-GB" sz="1200" dirty="0"/>
              <a:t>the natural companion to </a:t>
            </a:r>
            <a:r>
              <a:rPr lang="en-GB" sz="1200" dirty="0" err="1"/>
              <a:t>rotAIR</a:t>
            </a:r>
            <a:endParaRPr lang="en-GB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20646-EE26-A289-8A09-6E507702C3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2177960"/>
            <a:ext cx="2426479" cy="13920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7E138-5324-20E8-BD6B-73EA2B504D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58" y="2205981"/>
            <a:ext cx="2641777" cy="133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B4B5F6-17CC-CAE7-0CA4-3139EF2088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377" y="1808225"/>
            <a:ext cx="1187295" cy="9961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DDC573C-E91B-AEA0-EADA-632428EDB4AA}"/>
              </a:ext>
            </a:extLst>
          </p:cNvPr>
          <p:cNvSpPr txBox="1"/>
          <p:nvPr/>
        </p:nvSpPr>
        <p:spPr>
          <a:xfrm>
            <a:off x="6099049" y="4733596"/>
            <a:ext cx="299105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hlinkClick r:id="rId5"/>
              </a:rPr>
              <a:t>https://simflightservices.com/shop/air-modules/pulsair/</a:t>
            </a:r>
            <a:r>
              <a:rPr lang="en-GB" sz="900" dirty="0"/>
              <a:t>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93224CB-9B6E-A4E8-2234-14427664B5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968" y="2266340"/>
            <a:ext cx="1459883" cy="132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3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84A00-0D9F-C501-A032-421A636490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8320-9D33-5BA1-5102-15F54403E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966" y="2266340"/>
            <a:ext cx="8246070" cy="25959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b="1" dirty="0"/>
              <a:t>Parish Notices</a:t>
            </a:r>
          </a:p>
        </p:txBody>
      </p:sp>
    </p:spTree>
    <p:extLst>
      <p:ext uri="{BB962C8B-B14F-4D97-AF65-F5344CB8AC3E}">
        <p14:creationId xmlns:p14="http://schemas.microsoft.com/office/powerpoint/2010/main" val="181454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14D07F-0A44-C41C-9D59-A9B3417F3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763525"/>
          </a:xfrm>
        </p:spPr>
        <p:txBody>
          <a:bodyPr/>
          <a:lstStyle/>
          <a:p>
            <a:r>
              <a:rPr lang="en-GB" dirty="0"/>
              <a:t>Monthly Meeting Dates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00E704-2605-27DD-2A85-FE5E29C5F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1" y="1044700"/>
            <a:ext cx="3970330" cy="38176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2026 Monthly Meeting Dates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DBFBD2-F283-1B53-399C-F265AE48D8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086" y="1717642"/>
            <a:ext cx="1292211" cy="1313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2B4D6D-C5B6-7B77-DFC7-71C09035CE5B}"/>
              </a:ext>
            </a:extLst>
          </p:cNvPr>
          <p:cNvSpPr txBox="1"/>
          <p:nvPr/>
        </p:nvSpPr>
        <p:spPr>
          <a:xfrm>
            <a:off x="5946345" y="1808225"/>
            <a:ext cx="30541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25th October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22nd November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13th December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9DE11-9679-7DCF-1D42-F4C226DE1DD1}"/>
              </a:ext>
            </a:extLst>
          </p:cNvPr>
          <p:cNvSpPr txBox="1"/>
          <p:nvPr/>
        </p:nvSpPr>
        <p:spPr>
          <a:xfrm>
            <a:off x="1976014" y="1808225"/>
            <a:ext cx="38176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/>
              <a:t>28th June – </a:t>
            </a:r>
            <a:r>
              <a:rPr lang="en-GB" sz="2800" b="1" i="1" dirty="0"/>
              <a:t>Open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26</a:t>
            </a:r>
            <a:r>
              <a:rPr lang="en-GB" sz="2800" baseline="30000" dirty="0"/>
              <a:t>th</a:t>
            </a:r>
            <a:r>
              <a:rPr lang="en-GB" sz="2800" dirty="0"/>
              <a:t>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23rd August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27th September</a:t>
            </a:r>
          </a:p>
        </p:txBody>
      </p:sp>
    </p:spTree>
    <p:extLst>
      <p:ext uri="{BB962C8B-B14F-4D97-AF65-F5344CB8AC3E}">
        <p14:creationId xmlns:p14="http://schemas.microsoft.com/office/powerpoint/2010/main" val="159890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94BF7-4008-0993-C8C9-CF2DBF4B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Inter-meeting Lunches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ACDA3-216E-A11A-0434-9DE5BFB62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Meet in Chippenham</a:t>
            </a:r>
          </a:p>
          <a:p>
            <a:endParaRPr lang="en-GB" dirty="0"/>
          </a:p>
          <a:p>
            <a:r>
              <a:rPr lang="en-GB" dirty="0"/>
              <a:t>Organised by Pete A</a:t>
            </a:r>
          </a:p>
          <a:p>
            <a:endParaRPr lang="en-GB" dirty="0"/>
          </a:p>
          <a:p>
            <a:r>
              <a:rPr lang="en-GB" dirty="0"/>
              <a:t>Next Lunch: Fri </a:t>
            </a:r>
            <a:r>
              <a:rPr lang="en-GB" b="1" dirty="0"/>
              <a:t>05</a:t>
            </a:r>
            <a:r>
              <a:rPr lang="en-GB" b="1" baseline="30000" dirty="0"/>
              <a:t>th</a:t>
            </a:r>
            <a:r>
              <a:rPr lang="en-GB" b="1" dirty="0"/>
              <a:t> June 2026</a:t>
            </a:r>
          </a:p>
          <a:p>
            <a:endParaRPr lang="en-GB" dirty="0"/>
          </a:p>
          <a:p>
            <a:r>
              <a:rPr lang="en-GB" dirty="0"/>
              <a:t>Speak to Pete and be added to email list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66B2B0-8E69-56A6-E2DA-4DBEF33F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077" y="1350110"/>
            <a:ext cx="2132990" cy="21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3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377-5958-E3B9-8E5A-CA6211C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flight simulator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B2299-D6A9-CA7E-3776-5764CB47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261" y="1658916"/>
            <a:ext cx="4886560" cy="3232245"/>
          </a:xfrm>
        </p:spPr>
        <p:txBody>
          <a:bodyPr>
            <a:normAutofit/>
          </a:bodyPr>
          <a:lstStyle/>
          <a:p>
            <a:r>
              <a:rPr lang="en-GB" sz="2400" dirty="0"/>
              <a:t>Many of us have old software..</a:t>
            </a:r>
          </a:p>
          <a:p>
            <a:endParaRPr lang="en-GB" sz="2400" dirty="0"/>
          </a:p>
          <a:p>
            <a:r>
              <a:rPr lang="en-GB" sz="2400" dirty="0"/>
              <a:t>So far, now raised: </a:t>
            </a:r>
            <a:r>
              <a:rPr lang="en-GB" sz="2400" b="1" dirty="0"/>
              <a:t>£500.00</a:t>
            </a:r>
          </a:p>
          <a:p>
            <a:endParaRPr lang="en-GB" sz="2400" b="1" dirty="0"/>
          </a:p>
          <a:p>
            <a:r>
              <a:rPr lang="en-GB" sz="2400" dirty="0"/>
              <a:t>Please continue to bring along, if happy for proceeds to go to club funds.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00757-9815-69CC-A446-F97EDD37A6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165" y="1197405"/>
            <a:ext cx="1733338" cy="19336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15CA3F-BC9B-A25D-E15C-A52FDD1D2E56}"/>
              </a:ext>
            </a:extLst>
          </p:cNvPr>
          <p:cNvSpPr/>
          <p:nvPr/>
        </p:nvSpPr>
        <p:spPr>
          <a:xfrm>
            <a:off x="5776951" y="3335275"/>
            <a:ext cx="3223494" cy="170643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ox of a photo software&#10;&#10;Description automatically generated with medium confidence">
            <a:extLst>
              <a:ext uri="{FF2B5EF4-FFF2-40B4-BE49-F238E27FC236}">
                <a16:creationId xmlns:a16="http://schemas.microsoft.com/office/drawing/2014/main" id="{40707F1A-C49B-3B55-4AF2-9BD4EAC7D2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2361" y="3534771"/>
            <a:ext cx="1190219" cy="1381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2E813A-C76B-3554-9E1A-76657965DA3E}"/>
              </a:ext>
            </a:extLst>
          </p:cNvPr>
          <p:cNvSpPr txBox="1"/>
          <p:nvPr/>
        </p:nvSpPr>
        <p:spPr>
          <a:xfrm>
            <a:off x="7609411" y="3802685"/>
            <a:ext cx="1391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tx2"/>
                </a:solidFill>
              </a:rPr>
              <a:t>Anybody have this?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BBB2A-44D0-DE06-9389-930BB0AAB2BA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Old flight simulator software</a:t>
            </a:r>
          </a:p>
        </p:txBody>
      </p:sp>
    </p:spTree>
    <p:extLst>
      <p:ext uri="{BB962C8B-B14F-4D97-AF65-F5344CB8AC3E}">
        <p14:creationId xmlns:p14="http://schemas.microsoft.com/office/powerpoint/2010/main" val="381462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377-5958-E3B9-8E5A-CA6211C57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BFSG 20</a:t>
            </a:r>
            <a:r>
              <a:rPr lang="en-GB" baseline="30000" dirty="0"/>
              <a:t>th</a:t>
            </a:r>
            <a:r>
              <a:rPr lang="en-GB" dirty="0"/>
              <a:t> Anniversary Badges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BBB2A-44D0-DE06-9389-930BB0AAB2BA}"/>
              </a:ext>
            </a:extLst>
          </p:cNvPr>
          <p:cNvSpPr txBox="1"/>
          <p:nvPr/>
        </p:nvSpPr>
        <p:spPr>
          <a:xfrm>
            <a:off x="84444" y="1044623"/>
            <a:ext cx="5861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New badges to collect…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BC7310-325B-E664-FCB4-8AB4E820F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1506288"/>
            <a:ext cx="5367110" cy="3387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984B7C-2C14-733C-101A-94AADEA7340D}"/>
              </a:ext>
            </a:extLst>
          </p:cNvPr>
          <p:cNvSpPr txBox="1"/>
          <p:nvPr/>
        </p:nvSpPr>
        <p:spPr>
          <a:xfrm>
            <a:off x="6099050" y="2571750"/>
            <a:ext cx="2748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Please ensure you wear your badge next month for BFSG Open Day </a:t>
            </a:r>
          </a:p>
        </p:txBody>
      </p:sp>
    </p:spTree>
    <p:extLst>
      <p:ext uri="{BB962C8B-B14F-4D97-AF65-F5344CB8AC3E}">
        <p14:creationId xmlns:p14="http://schemas.microsoft.com/office/powerpoint/2010/main" val="30111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EEF08-480A-F294-06FC-E548B793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Anniversary Merchandise</a:t>
            </a:r>
          </a:p>
        </p:txBody>
      </p:sp>
      <p:pic>
        <p:nvPicPr>
          <p:cNvPr id="6" name="Picture 5" descr="A logo for a flight simulation group&#10;&#10;AI-generated content may be incorrect.">
            <a:extLst>
              <a:ext uri="{FF2B5EF4-FFF2-40B4-BE49-F238E27FC236}">
                <a16:creationId xmlns:a16="http://schemas.microsoft.com/office/drawing/2014/main" id="{E37049A3-C630-E893-2E50-1C0D6F501D7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55" y="1044700"/>
            <a:ext cx="2137870" cy="2137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89EDB-4FD1-9091-668A-1201C732C617}"/>
              </a:ext>
            </a:extLst>
          </p:cNvPr>
          <p:cNvSpPr txBox="1"/>
          <p:nvPr/>
        </p:nvSpPr>
        <p:spPr>
          <a:xfrm>
            <a:off x="5786073" y="1458424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£5 each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60920-546B-2B21-2DB2-267BF7175271}"/>
              </a:ext>
            </a:extLst>
          </p:cNvPr>
          <p:cNvSpPr txBox="1"/>
          <p:nvPr/>
        </p:nvSpPr>
        <p:spPr>
          <a:xfrm>
            <a:off x="2739540" y="1623212"/>
            <a:ext cx="106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£5 each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2A5E95-AA80-E506-7B23-3324D54750CA}"/>
              </a:ext>
            </a:extLst>
          </p:cNvPr>
          <p:cNvSpPr txBox="1"/>
          <p:nvPr/>
        </p:nvSpPr>
        <p:spPr>
          <a:xfrm>
            <a:off x="3258910" y="4291192"/>
            <a:ext cx="152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A5 notebook (lined / plain)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0143D-880D-F2B4-C750-B96A591182CD}"/>
              </a:ext>
            </a:extLst>
          </p:cNvPr>
          <p:cNvSpPr txBox="1"/>
          <p:nvPr/>
        </p:nvSpPr>
        <p:spPr>
          <a:xfrm>
            <a:off x="6253705" y="3877468"/>
            <a:ext cx="25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Foam back mouse mat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EE0E2-17F2-CA95-E056-BD5F8714E3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128" y="1872147"/>
            <a:ext cx="3240203" cy="19609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30B3A0-133F-8C3A-DB47-5FAA3AF7D1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8274" y="1992544"/>
            <a:ext cx="2444686" cy="22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C7AA-8511-C43C-EA14-A3680BD8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Gatwick Flight Simulation Group Visit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6C00FD-9E83-F930-E5EB-3B4B65758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260" y="1197405"/>
            <a:ext cx="1985165" cy="12216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030413-3E22-C5BB-4FD0-544C3B3FD77F}"/>
              </a:ext>
            </a:extLst>
          </p:cNvPr>
          <p:cNvSpPr txBox="1"/>
          <p:nvPr/>
        </p:nvSpPr>
        <p:spPr>
          <a:xfrm>
            <a:off x="6404460" y="4676476"/>
            <a:ext cx="2647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dirty="0">
                <a:hlinkClick r:id="rId3"/>
              </a:rPr>
              <a:t>https://www.gfsg.co.uk</a:t>
            </a:r>
            <a:r>
              <a:rPr lang="en-GB" sz="16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0BDE5-618F-D91F-1441-999BCD5BB9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60" y="2611261"/>
            <a:ext cx="2863460" cy="2234492"/>
          </a:xfrm>
          <a:prstGeom prst="rect">
            <a:avLst/>
          </a:prstGeom>
        </p:spPr>
      </p:pic>
      <p:pic>
        <p:nvPicPr>
          <p:cNvPr id="1026" name="Picture 2" descr="Swift Client Server Configuration">
            <a:extLst>
              <a:ext uri="{FF2B5EF4-FFF2-40B4-BE49-F238E27FC236}">
                <a16:creationId xmlns:a16="http://schemas.microsoft.com/office/drawing/2014/main" id="{CAC85DA2-D14B-A3F2-E6CE-855022EC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5329" y="1044701"/>
            <a:ext cx="2826739" cy="21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16D13-7544-AE0D-BD90-452394C5D6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460" y="3487980"/>
            <a:ext cx="2457793" cy="7811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722484-6092-4F77-4BB2-77B6D8E904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492" y="1126551"/>
            <a:ext cx="2360065" cy="1770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759971-5889-D28B-7F34-F6E4593E58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506" y="3075704"/>
            <a:ext cx="2361290" cy="177004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B5BBF5-DD53-878F-4DF2-B9E8D8CDF245}"/>
              </a:ext>
            </a:extLst>
          </p:cNvPr>
          <p:cNvSpPr txBox="1"/>
          <p:nvPr/>
        </p:nvSpPr>
        <p:spPr>
          <a:xfrm>
            <a:off x="6251755" y="3182571"/>
            <a:ext cx="2748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Swift - </a:t>
            </a:r>
            <a:r>
              <a:rPr lang="en-GB" sz="1200" dirty="0">
                <a:hlinkClick r:id="rId9"/>
              </a:rPr>
              <a:t>https://swift-project.org/</a:t>
            </a:r>
            <a:r>
              <a:rPr lang="en-GB" sz="12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2733C-E2E7-D3EB-8C5B-39677178F0E3}"/>
              </a:ext>
            </a:extLst>
          </p:cNvPr>
          <p:cNvSpPr txBox="1"/>
          <p:nvPr/>
        </p:nvSpPr>
        <p:spPr>
          <a:xfrm>
            <a:off x="6251755" y="4219068"/>
            <a:ext cx="28922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Teamspeak3 </a:t>
            </a:r>
            <a:r>
              <a:rPr lang="en-GB" sz="1200" dirty="0">
                <a:hlinkClick r:id="rId10"/>
              </a:rPr>
              <a:t>https://www.teamspeak.com</a:t>
            </a:r>
            <a:r>
              <a:rPr lang="en-GB" sz="1200" dirty="0"/>
              <a:t>  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422F9DD-7E79-E2EB-8969-42E3D7E9F4EC}"/>
              </a:ext>
            </a:extLst>
          </p:cNvPr>
          <p:cNvSpPr/>
          <p:nvPr/>
        </p:nvSpPr>
        <p:spPr>
          <a:xfrm>
            <a:off x="2725285" y="2305851"/>
            <a:ext cx="610821" cy="610820"/>
          </a:xfrm>
          <a:prstGeom prst="star5">
            <a:avLst/>
          </a:prstGeom>
          <a:solidFill>
            <a:srgbClr val="FFC000"/>
          </a:solidFill>
          <a:ln>
            <a:solidFill>
              <a:srgbClr val="FE920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77349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TemplateConfiguration><![CDATA[{"slideVersion":1,"isValidatorEnabled":false,"isLocked":false,"elementsMetadata":[],"slideId":"638406613774956910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851EA30-C342-46F4-84B5-0E82E4781056}">
  <ds:schemaRefs/>
</ds:datastoreItem>
</file>

<file path=customXml/itemProps2.xml><?xml version="1.0" encoding="utf-8"?>
<ds:datastoreItem xmlns:ds="http://schemas.openxmlformats.org/officeDocument/2006/customXml" ds:itemID="{8C3E7F3D-DEF0-4265-977E-EAE5B54FCC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3749</TotalTime>
  <Words>992</Words>
  <Application>Microsoft Office PowerPoint</Application>
  <PresentationFormat>On-screen Show (16:9)</PresentationFormat>
  <Paragraphs>157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Times New Roman</vt:lpstr>
      <vt:lpstr>Office Theme</vt:lpstr>
      <vt:lpstr> Flight Simulation News May 2026</vt:lpstr>
      <vt:lpstr>BFSG News &amp; Reviews</vt:lpstr>
      <vt:lpstr>PowerPoint Presentation</vt:lpstr>
      <vt:lpstr>Monthly Meeting Dates</vt:lpstr>
      <vt:lpstr>Inter-meeting Lunches</vt:lpstr>
      <vt:lpstr>Old flight simulator software</vt:lpstr>
      <vt:lpstr>BFSG 20th Anniversary Badges</vt:lpstr>
      <vt:lpstr>20th Anniversary Merchandise</vt:lpstr>
      <vt:lpstr>Gatwick Flight Simulation Group Visit</vt:lpstr>
      <vt:lpstr>UK Flight Sim Event</vt:lpstr>
      <vt:lpstr>PowerPoint Presentation</vt:lpstr>
      <vt:lpstr>GA Virtual Flying Update</vt:lpstr>
      <vt:lpstr>Heavies Virtual Flying Update</vt:lpstr>
      <vt:lpstr>Monthly Flying Tip</vt:lpstr>
      <vt:lpstr>PowerPoint Presentation</vt:lpstr>
      <vt:lpstr>Navigraph Academy</vt:lpstr>
      <vt:lpstr>Navigraph Academy</vt:lpstr>
      <vt:lpstr>Course Outline</vt:lpstr>
      <vt:lpstr>Good and Bad</vt:lpstr>
      <vt:lpstr>PowerPoint Presentation</vt:lpstr>
      <vt:lpstr>FSDT GSX Pro</vt:lpstr>
      <vt:lpstr>Other notable releases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BFSG News - for May26</dc:title>
  <dc:subject>BFSG</dc:subject>
  <dc:creator>Keith Iremonger</dc:creator>
  <cp:lastModifiedBy>Keith Iremonger</cp:lastModifiedBy>
  <cp:revision>284</cp:revision>
  <dcterms:created xsi:type="dcterms:W3CDTF">2017-08-01T15:40:51Z</dcterms:created>
  <dcterms:modified xsi:type="dcterms:W3CDTF">2026-05-26T15:31:01Z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