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6"/>
  </p:notesMasterIdLst>
  <p:sldIdLst>
    <p:sldId id="256" r:id="rId4"/>
    <p:sldId id="340" r:id="rId5"/>
    <p:sldId id="312" r:id="rId6"/>
    <p:sldId id="342" r:id="rId7"/>
    <p:sldId id="1689" r:id="rId8"/>
    <p:sldId id="1652" r:id="rId9"/>
    <p:sldId id="384" r:id="rId10"/>
    <p:sldId id="1664" r:id="rId11"/>
    <p:sldId id="1685" r:id="rId12"/>
    <p:sldId id="1690" r:id="rId13"/>
    <p:sldId id="1511" r:id="rId14"/>
    <p:sldId id="1506" r:id="rId15"/>
    <p:sldId id="1622" r:id="rId16"/>
    <p:sldId id="1665" r:id="rId17"/>
    <p:sldId id="1666" r:id="rId18"/>
    <p:sldId id="1670" r:id="rId19"/>
    <p:sldId id="1674" r:id="rId20"/>
    <p:sldId id="1675" r:id="rId21"/>
    <p:sldId id="1677" r:id="rId22"/>
    <p:sldId id="1676" r:id="rId23"/>
    <p:sldId id="1678" r:id="rId24"/>
    <p:sldId id="1679" r:id="rId25"/>
    <p:sldId id="1680" r:id="rId26"/>
    <p:sldId id="1681" r:id="rId27"/>
    <p:sldId id="1682" r:id="rId28"/>
    <p:sldId id="1696" r:id="rId29"/>
    <p:sldId id="1624" r:id="rId30"/>
    <p:sldId id="1683" r:id="rId31"/>
    <p:sldId id="1691" r:id="rId32"/>
    <p:sldId id="1692" r:id="rId33"/>
    <p:sldId id="1693" r:id="rId34"/>
    <p:sldId id="1694" r:id="rId35"/>
    <p:sldId id="1695" r:id="rId36"/>
    <p:sldId id="1667" r:id="rId37"/>
    <p:sldId id="1668" r:id="rId38"/>
    <p:sldId id="1669" r:id="rId39"/>
    <p:sldId id="1673" r:id="rId40"/>
    <p:sldId id="1671" r:id="rId41"/>
    <p:sldId id="1672" r:id="rId42"/>
    <p:sldId id="1686" r:id="rId43"/>
    <p:sldId id="1688" r:id="rId44"/>
    <p:sldId id="1687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7033"/>
    <a:srgbClr val="E39A39"/>
    <a:srgbClr val="FE9202"/>
    <a:srgbClr val="E7FF01"/>
    <a:srgbClr val="1D3A00"/>
    <a:srgbClr val="5EEC3C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8430" autoAdjust="0"/>
  </p:normalViewPr>
  <p:slideViewPr>
    <p:cSldViewPr>
      <p:cViewPr varScale="1">
        <p:scale>
          <a:sx n="185" d="100"/>
          <a:sy n="185" d="100"/>
        </p:scale>
        <p:origin x="3642" y="-3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sg.co.uk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ghtsimulator.com/local-legend-23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www.flightsimulator.com/city-update-1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sim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flybywiresim.com/projects/a380x/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bluebirdsim.com/bluebird-75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ibuilds.com/products/inibuilds-tristar-airliner-msfs-202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OK3gSGu2B8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meridiangmt.com/products/latitude-plus-throttle-quadran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ridiangmt.com/products/horizon-plus-flight-controls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eu.flyhoneycomb.com/products/foxtrot-aviation-stic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ghtfactor.aero/" TargetMode="Externa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mdg.com/pmdg-737-700-for-microsoft-flight-simulator-2024/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hyperlink" Target="https://www.aeroplaneheaven.com/product_mos.ph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ww.justflight.com/product/c152-xplane-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hyperlink" Target="https://sofly.io/products/cardiff-airport-egf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worksstudios.com/product/kodiak-100-series-ii-fs2024/" TargetMode="External"/><Relationship Id="rId7" Type="http://schemas.openxmlformats.org/officeDocument/2006/relationships/image" Target="../media/image73.png"/><Relationship Id="rId2" Type="http://schemas.openxmlformats.org/officeDocument/2006/relationships/hyperlink" Target="https://burningbluedesign.com/product/kem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flightsim.to/addon/107288/egbj-gloucestershire-airport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ocketmags.com/pc-pilot-magazine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ey.aero/subscribe-today" TargetMode="Externa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tp.vatsim.net/" TargetMode="Externa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www.lego.com/en-gb/product/douglas-dc-3-pan-am-airliner-113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nasa.gov/mission/artemis-i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b="1" dirty="0"/>
              <a:t>Flight Simulation News April 2026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26 April 2026</a:t>
            </a:r>
          </a:p>
        </p:txBody>
      </p:sp>
      <p:pic>
        <p:nvPicPr>
          <p:cNvPr id="5" name="Picture 4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4CB577E9-BC24-73B5-6197-87019611A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90" y="247513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C7AA-8511-C43C-EA14-A3680BD8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Gatwick Flight Simulation Group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C00FD-9E83-F930-E5EB-3B4B6575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745" y="1350110"/>
            <a:ext cx="6687296" cy="320711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8AF2D-852C-0CCF-4C7B-9D23BF3F26F4}"/>
              </a:ext>
            </a:extLst>
          </p:cNvPr>
          <p:cNvSpPr txBox="1"/>
          <p:nvPr/>
        </p:nvSpPr>
        <p:spPr>
          <a:xfrm>
            <a:off x="143555" y="1808225"/>
            <a:ext cx="1832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visiting next weekend…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…will report 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30413-3E22-C5BB-4FD0-544C3B3FD77F}"/>
              </a:ext>
            </a:extLst>
          </p:cNvPr>
          <p:cNvSpPr txBox="1"/>
          <p:nvPr/>
        </p:nvSpPr>
        <p:spPr>
          <a:xfrm>
            <a:off x="6404460" y="4676476"/>
            <a:ext cx="2647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https://www.gfsg.co.uk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49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Weekly </a:t>
            </a:r>
          </a:p>
          <a:p>
            <a:pPr marL="0" indent="0" algn="ctr">
              <a:buNone/>
            </a:pPr>
            <a:r>
              <a:rPr lang="en-GB" sz="6600" b="1" dirty="0"/>
              <a:t>Virtual Fly-ins Update</a:t>
            </a:r>
          </a:p>
        </p:txBody>
      </p:sp>
    </p:spTree>
    <p:extLst>
      <p:ext uri="{BB962C8B-B14F-4D97-AF65-F5344CB8AC3E}">
        <p14:creationId xmlns:p14="http://schemas.microsoft.com/office/powerpoint/2010/main" val="336809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GA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56E7-42F8-548B-0F5E-40021994ABD2}"/>
              </a:ext>
            </a:extLst>
          </p:cNvPr>
          <p:cNvSpPr txBox="1"/>
          <p:nvPr/>
        </p:nvSpPr>
        <p:spPr>
          <a:xfrm>
            <a:off x="244945" y="1511428"/>
            <a:ext cx="3048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Tuesday evenings, from 19:30h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PoC: </a:t>
            </a:r>
            <a:r>
              <a:rPr lang="en-GB" sz="1400" b="1" dirty="0"/>
              <a:t>Mike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E422C6-3554-114A-8405-5BC7FD30254F}"/>
              </a:ext>
            </a:extLst>
          </p:cNvPr>
          <p:cNvSpPr/>
          <p:nvPr/>
        </p:nvSpPr>
        <p:spPr>
          <a:xfrm>
            <a:off x="3503065" y="1044623"/>
            <a:ext cx="5556491" cy="4006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24Mar26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Delivering supplies for Japanese cuckoo clocks in Papua, with financial penalties for missing any airfields! Flight plan by Ian </a:t>
            </a:r>
            <a:r>
              <a:rPr lang="en-GB" sz="12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Lassman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.</a:t>
            </a:r>
            <a:b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</a:b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WAVC WAOE WADU WAVB WAWI WAWX WAXK WABK. (10 pilots)</a:t>
            </a:r>
            <a:endParaRPr lang="en-GB" sz="1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31Mar26 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A club flight in Chile, having log books stamped at as many airfields as possible. Flight plan by Mike Collins. SCBQ SCLC SCVH SCAN SCQL SCCV SCRD SCER. (11 pilots)</a:t>
            </a:r>
            <a:endParaRPr lang="en-GB" sz="1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07Apr26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A flight through mountain terrain in Northern Greece with a close up look at The </a:t>
            </a:r>
            <a:r>
              <a:rPr lang="en-GB" sz="12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Vikos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Gorge, and a couple of stops </a:t>
            </a:r>
            <a:r>
              <a:rPr lang="en-GB" sz="12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en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route. Flight plan by Richard Preston. LGKA LGIO LGKR. (11 pilots)</a:t>
            </a:r>
            <a:endParaRPr lang="en-GB" sz="1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14Apr26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Transporting critically ill patients to Lisbon for vital surgery. Flight plan by Dave Simmons. LPCO LPLZ LPPN LPTN LPSC LPPT. (11 pilots)</a:t>
            </a:r>
            <a:endParaRPr lang="en-GB" sz="1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21Apr26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A scenic flight in Italy to see points of interest. Flight plan by Mike Collins. LIRI LINT LIRF. (10 pilots)</a:t>
            </a:r>
            <a:endParaRPr lang="en-GB" sz="1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row of small airplanes on a runway&#10;&#10;Description automatically generated">
            <a:extLst>
              <a:ext uri="{FF2B5EF4-FFF2-40B4-BE49-F238E27FC236}">
                <a16:creationId xmlns:a16="http://schemas.microsoft.com/office/drawing/2014/main" id="{9F5FBDAB-7DE0-0105-97ED-CDBE7AC3E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2" y="3029865"/>
            <a:ext cx="2800005" cy="17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Heavies</a:t>
            </a:r>
            <a:r>
              <a:rPr lang="en-GB" dirty="0"/>
              <a:t>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Heavies</a:t>
            </a:r>
            <a:r>
              <a:rPr lang="en-GB" sz="2400" b="1" dirty="0">
                <a:solidFill>
                  <a:schemeClr val="tx2"/>
                </a:solidFill>
              </a:rPr>
              <a:t>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D5439-FF9A-C9A7-3B6D-8DB0A8916E89}"/>
              </a:ext>
            </a:extLst>
          </p:cNvPr>
          <p:cNvSpPr txBox="1"/>
          <p:nvPr/>
        </p:nvSpPr>
        <p:spPr>
          <a:xfrm>
            <a:off x="143554" y="1502815"/>
            <a:ext cx="41230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Thursdays 18:30-21:00h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PoC: </a:t>
            </a:r>
            <a:r>
              <a:rPr lang="en-GB" sz="1600" b="1" dirty="0"/>
              <a:t>Marcus S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addition, a combined BFSG and Aviators Eindhoven joint fly-in occurs once a month on Saturday mornings at 10:00hrs UK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kern="100" dirty="0">
              <a:cs typeface="Times New Roman" panose="02020603050405020304" pitchFamily="18" charset="0"/>
            </a:endParaRPr>
          </a:p>
          <a:p>
            <a:pPr lvl="1"/>
            <a:r>
              <a:rPr lang="en-GB" sz="1400" b="1" kern="100" dirty="0">
                <a:cs typeface="Times New Roman" panose="02020603050405020304" pitchFamily="18" charset="0"/>
              </a:rPr>
              <a:t>11</a:t>
            </a:r>
            <a:r>
              <a:rPr lang="en-GB" sz="1400" b="1" kern="100" baseline="30000" dirty="0">
                <a:cs typeface="Times New Roman" panose="02020603050405020304" pitchFamily="18" charset="0"/>
              </a:rPr>
              <a:t>th</a:t>
            </a:r>
            <a:r>
              <a:rPr lang="en-GB" sz="1400" b="1" kern="100" dirty="0">
                <a:cs typeface="Times New Roman" panose="02020603050405020304" pitchFamily="18" charset="0"/>
              </a:rPr>
              <a:t> April 2026: </a:t>
            </a:r>
          </a:p>
          <a:p>
            <a:pPr lvl="1"/>
            <a:r>
              <a:rPr lang="en-GB" sz="1400" kern="100" dirty="0">
                <a:cs typeface="Times New Roman" panose="02020603050405020304" pitchFamily="18" charset="0"/>
              </a:rPr>
              <a:t>Oslo(ENGM), Norway to Aarhus (EKAH), Denmark - 254nm</a:t>
            </a:r>
          </a:p>
          <a:p>
            <a:pPr lvl="1"/>
            <a:endParaRPr lang="en-GB" sz="1400" kern="100" dirty="0">
              <a:cs typeface="Times New Roman" panose="02020603050405020304" pitchFamily="18" charset="0"/>
            </a:endParaRPr>
          </a:p>
          <a:p>
            <a:pPr lvl="1"/>
            <a:r>
              <a:rPr lang="en-GB" sz="1400" kern="100" dirty="0">
                <a:cs typeface="Times New Roman" panose="02020603050405020304" pitchFamily="18" charset="0"/>
              </a:rPr>
              <a:t>Aarhus (EKAH), Denmark to Hannover (EDDV), Germany - 289nm</a:t>
            </a:r>
            <a:endParaRPr lang="en-GB" sz="1400" b="1" kern="100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C253C-2779-CD70-85C0-C12E2F769B8F}"/>
              </a:ext>
            </a:extLst>
          </p:cNvPr>
          <p:cNvSpPr/>
          <p:nvPr/>
        </p:nvSpPr>
        <p:spPr>
          <a:xfrm>
            <a:off x="4266588" y="1044700"/>
            <a:ext cx="4773601" cy="3970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13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26</a:t>
            </a:r>
            <a:r>
              <a:rPr lang="en-GB" sz="1400" b="1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1400" b="1" kern="100" baseline="300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 – Phoenix Sky Harbor Intl. (KPHX) to San Francisco Intl. (KFSO) – 625nm – 9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14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02</a:t>
            </a:r>
            <a:r>
              <a:rPr lang="en-GB" sz="1400" b="1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 – Tampa Intl. (KTPA) to Memphis Frederick W Smith Intl. (KMEM) – 590nm – 11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15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09</a:t>
            </a:r>
            <a:r>
              <a:rPr lang="en-GB" sz="1400" b="1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 – Memphis Frederick W Smith Intl. (KMEM) to Rochester Intl. (KRST) – 550nm – 11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16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16</a:t>
            </a:r>
            <a:r>
              <a:rPr lang="en-GB" sz="1400" b="1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 – Brussels National (EBBR) to Belfast Aldergrove (EGAA) – 510nm – 8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17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23</a:t>
            </a:r>
            <a:r>
              <a:rPr lang="en-GB" sz="1400" b="1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rd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 – Kabul Intl. (OAKB) to Ashgabat (UTAA) – 665nm – 11 pilots</a:t>
            </a:r>
          </a:p>
        </p:txBody>
      </p:sp>
    </p:spTree>
    <p:extLst>
      <p:ext uri="{BB962C8B-B14F-4D97-AF65-F5344CB8AC3E}">
        <p14:creationId xmlns:p14="http://schemas.microsoft.com/office/powerpoint/2010/main" val="366749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Flight Simulator News</a:t>
            </a:r>
          </a:p>
        </p:txBody>
      </p:sp>
    </p:spTree>
    <p:extLst>
      <p:ext uri="{BB962C8B-B14F-4D97-AF65-F5344CB8AC3E}">
        <p14:creationId xmlns:p14="http://schemas.microsoft.com/office/powerpoint/2010/main" val="138335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9236-49BA-246B-D1B9-8119FFDB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147F8-4144-1AC1-E883-F8FC76DF2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310" y="2078124"/>
            <a:ext cx="4991797" cy="9240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A015A-C0D0-C39D-CDD5-CF8C269BD6A8}"/>
              </a:ext>
            </a:extLst>
          </p:cNvPr>
          <p:cNvSpPr txBox="1"/>
          <p:nvPr/>
        </p:nvSpPr>
        <p:spPr>
          <a:xfrm>
            <a:off x="754375" y="3452469"/>
            <a:ext cx="748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major announcements from </a:t>
            </a:r>
            <a:r>
              <a:rPr lang="en-GB" dirty="0" err="1"/>
              <a:t>FSWeekend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running 21-22 March 2026, </a:t>
            </a:r>
            <a:r>
              <a:rPr lang="en-GB" dirty="0" err="1"/>
              <a:t>Aviodrome</a:t>
            </a:r>
            <a:r>
              <a:rPr lang="en-GB" dirty="0"/>
              <a:t> </a:t>
            </a:r>
            <a:r>
              <a:rPr lang="en-GB" dirty="0" err="1"/>
              <a:t>Lelystad</a:t>
            </a:r>
            <a:r>
              <a:rPr lang="en-GB" dirty="0"/>
              <a:t>, Netherlands.</a:t>
            </a:r>
          </a:p>
        </p:txBody>
      </p:sp>
    </p:spTree>
    <p:extLst>
      <p:ext uri="{BB962C8B-B14F-4D97-AF65-F5344CB8AC3E}">
        <p14:creationId xmlns:p14="http://schemas.microsoft.com/office/powerpoint/2010/main" val="280617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Microsoft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808225"/>
            <a:ext cx="5497380" cy="3054100"/>
          </a:xfrm>
        </p:spPr>
        <p:txBody>
          <a:bodyPr>
            <a:normAutofit fontScale="70000" lnSpcReduction="20000"/>
          </a:bodyPr>
          <a:lstStyle/>
          <a:p>
            <a:r>
              <a:rPr lang="en-GB" sz="1800" b="1" dirty="0"/>
              <a:t>City Update 14</a:t>
            </a:r>
            <a:r>
              <a:rPr lang="en-GB" sz="1800" dirty="0"/>
              <a:t> Released during </a:t>
            </a:r>
            <a:r>
              <a:rPr lang="en-GB" sz="1800" dirty="0" err="1"/>
              <a:t>FSWeekend</a:t>
            </a:r>
            <a:r>
              <a:rPr lang="en-GB" sz="1800" dirty="0"/>
              <a:t> </a:t>
            </a:r>
          </a:p>
          <a:p>
            <a:pPr lvl="1"/>
            <a:r>
              <a:rPr lang="en-GB" sz="1800" dirty="0"/>
              <a:t>high-fidelity landmarks and surface texturing for the Netherlands and Belgium</a:t>
            </a:r>
          </a:p>
          <a:p>
            <a:endParaRPr lang="en-GB" sz="1800" b="1" dirty="0"/>
          </a:p>
          <a:p>
            <a:r>
              <a:rPr lang="en-GB" sz="1800" b="1" dirty="0"/>
              <a:t>Sim Update 5 (releasing very soon) </a:t>
            </a:r>
          </a:p>
          <a:p>
            <a:pPr lvl="1"/>
            <a:r>
              <a:rPr lang="en-GB" sz="1800" dirty="0"/>
              <a:t>PlayStation VR2 support, multi-player improvements, weather updates, rendering issues fixed</a:t>
            </a:r>
          </a:p>
          <a:p>
            <a:pPr lvl="1"/>
            <a:r>
              <a:rPr lang="en-GB" sz="1800" dirty="0"/>
              <a:t>five aircraft receiving significant upgrades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b="1" dirty="0"/>
              <a:t>Aircraft &amp; Avionics Update AAU4 (part of Sim Update 5)</a:t>
            </a:r>
            <a:r>
              <a:rPr lang="en-GB" sz="1800" dirty="0"/>
              <a:t> </a:t>
            </a:r>
          </a:p>
          <a:p>
            <a:pPr lvl="1"/>
            <a:r>
              <a:rPr lang="en-GB" sz="1800" dirty="0" err="1"/>
              <a:t>Avidyne</a:t>
            </a:r>
            <a:r>
              <a:rPr lang="en-GB" sz="1800" dirty="0"/>
              <a:t> IFD 540 and IFD 550 coming</a:t>
            </a:r>
          </a:p>
          <a:p>
            <a:pPr lvl="1"/>
            <a:r>
              <a:rPr lang="en-GB" sz="1800" dirty="0"/>
              <a:t>AAU5 and AAU6 are already planned</a:t>
            </a:r>
          </a:p>
          <a:p>
            <a:pPr lvl="1"/>
            <a:endParaRPr lang="en-GB" sz="1800" b="1" dirty="0"/>
          </a:p>
          <a:p>
            <a:r>
              <a:rPr lang="en-GB" sz="1800" b="1" dirty="0"/>
              <a:t>Local Legend 23 (released during </a:t>
            </a:r>
            <a:r>
              <a:rPr lang="en-GB" sz="1800" b="1" dirty="0" err="1"/>
              <a:t>FSWeekend</a:t>
            </a:r>
            <a:r>
              <a:rPr lang="en-GB" sz="1800" b="1" dirty="0"/>
              <a:t>)</a:t>
            </a:r>
          </a:p>
          <a:p>
            <a:pPr lvl="1"/>
            <a:r>
              <a:rPr lang="en-GB" sz="1800" dirty="0"/>
              <a:t>Fokker F27 Friendship, developed by </a:t>
            </a:r>
            <a:r>
              <a:rPr lang="en-GB" sz="1800" dirty="0" err="1"/>
              <a:t>iniBuilds</a:t>
            </a:r>
            <a:endParaRPr lang="en-GB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en Antwerp in modal">
            <a:extLst>
              <a:ext uri="{FF2B5EF4-FFF2-40B4-BE49-F238E27FC236}">
                <a16:creationId xmlns:a16="http://schemas.microsoft.com/office/drawing/2014/main" id="{DE264D0F-E64E-7F9A-6E10-7390C3C6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280" y="1118510"/>
            <a:ext cx="1985164" cy="11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1CBA7-6803-1AED-3B5B-8E5305ACAECB}"/>
              </a:ext>
            </a:extLst>
          </p:cNvPr>
          <p:cNvSpPr txBox="1"/>
          <p:nvPr/>
        </p:nvSpPr>
        <p:spPr>
          <a:xfrm>
            <a:off x="4556098" y="2265270"/>
            <a:ext cx="4587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4"/>
              </a:rPr>
              <a:t>https://www.flightsimulator.com/city-update-14/</a:t>
            </a:r>
            <a:r>
              <a:rPr lang="en-GB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AE3B4-D3EB-6549-9B7F-44F1252E2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351" y="1811498"/>
            <a:ext cx="494802" cy="453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11E5C-7C18-B55B-82A5-85E2ACF50220}"/>
              </a:ext>
            </a:extLst>
          </p:cNvPr>
          <p:cNvSpPr txBox="1"/>
          <p:nvPr/>
        </p:nvSpPr>
        <p:spPr>
          <a:xfrm>
            <a:off x="6746556" y="2591433"/>
            <a:ext cx="2101184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Updated aircraft: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ATR-42 &amp; ATR-72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Antonov AN-2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Fokker F.VII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err="1"/>
              <a:t>Latécoère</a:t>
            </a:r>
            <a:r>
              <a:rPr lang="en-GB" sz="1100" dirty="0"/>
              <a:t> 631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err="1"/>
              <a:t>Savoia</a:t>
            </a:r>
            <a:r>
              <a:rPr lang="en-GB" sz="1100" dirty="0"/>
              <a:t> Marchetti S55 &amp; S55X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569CE-AE12-7473-F4C1-076ED197791B}"/>
              </a:ext>
            </a:extLst>
          </p:cNvPr>
          <p:cNvSpPr txBox="1"/>
          <p:nvPr/>
        </p:nvSpPr>
        <p:spPr>
          <a:xfrm>
            <a:off x="5274766" y="4853474"/>
            <a:ext cx="3762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6"/>
              </a:rPr>
              <a:t>https://www.flightsimulator.com/local-legend-23/</a:t>
            </a:r>
            <a:r>
              <a:rPr lang="en-GB" sz="1200" dirty="0"/>
              <a:t> </a:t>
            </a:r>
          </a:p>
        </p:txBody>
      </p:sp>
      <p:pic>
        <p:nvPicPr>
          <p:cNvPr id="1028" name="Picture 4" descr="Fokker F27">
            <a:extLst>
              <a:ext uri="{FF2B5EF4-FFF2-40B4-BE49-F238E27FC236}">
                <a16:creationId xmlns:a16="http://schemas.microsoft.com/office/drawing/2014/main" id="{37189683-C368-DA8B-DC77-1E65B999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280" y="3736819"/>
            <a:ext cx="1985164" cy="11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87367-B2B0-EE7C-F952-C223BDA4E7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250" y="4377618"/>
            <a:ext cx="494802" cy="4535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C81DA8-6F64-094E-1B00-10ED2DDCEAD2}"/>
              </a:ext>
            </a:extLst>
          </p:cNvPr>
          <p:cNvSpPr txBox="1"/>
          <p:nvPr/>
        </p:nvSpPr>
        <p:spPr>
          <a:xfrm>
            <a:off x="1212491" y="1044623"/>
            <a:ext cx="274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Microsoft Updates</a:t>
            </a:r>
          </a:p>
        </p:txBody>
      </p:sp>
    </p:spTree>
    <p:extLst>
      <p:ext uri="{BB962C8B-B14F-4D97-AF65-F5344CB8AC3E}">
        <p14:creationId xmlns:p14="http://schemas.microsoft.com/office/powerpoint/2010/main" val="368185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</a:t>
            </a:r>
            <a:r>
              <a:rPr lang="en-GB" dirty="0" err="1"/>
              <a:t>Navigraph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3328458"/>
            <a:ext cx="4581150" cy="14322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800" dirty="0"/>
              <a:t>Approach Bundle released 26Mar26:</a:t>
            </a:r>
          </a:p>
          <a:p>
            <a:pPr lvl="1"/>
            <a:r>
              <a:rPr lang="en-GB" sz="1800" dirty="0"/>
              <a:t>Approach Feathers </a:t>
            </a:r>
          </a:p>
          <a:p>
            <a:pPr lvl="1"/>
            <a:r>
              <a:rPr lang="en-GB" sz="1800" dirty="0"/>
              <a:t>Extended Runway </a:t>
            </a:r>
            <a:r>
              <a:rPr lang="en-GB" sz="1800" dirty="0" err="1"/>
              <a:t>Centerlines</a:t>
            </a:r>
            <a:endParaRPr lang="en-GB" sz="1800" dirty="0"/>
          </a:p>
          <a:p>
            <a:pPr lvl="1"/>
            <a:r>
              <a:rPr lang="en-GB" sz="1800" dirty="0"/>
              <a:t>Measurement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1480330" y="1059099"/>
            <a:ext cx="274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99AA-8136-E129-D52A-451ADD75A5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99" y="1701226"/>
            <a:ext cx="2525933" cy="1432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7EB6D1-190A-6C05-F201-E28D7359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12" y="1454114"/>
            <a:ext cx="4428445" cy="3248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428F08-10EF-63F1-B850-3D5575F78A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59099"/>
            <a:ext cx="1275394" cy="4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Vector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855602"/>
            <a:ext cx="3970330" cy="1432295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/>
              <a:t>Boeing 787-9 Dreamliner </a:t>
            </a:r>
          </a:p>
          <a:p>
            <a:pPr indent="-285750"/>
            <a:r>
              <a:rPr lang="en-GB" sz="1800" dirty="0"/>
              <a:t>Coming in 2026</a:t>
            </a:r>
          </a:p>
          <a:p>
            <a:pPr indent="-285750"/>
            <a:r>
              <a:rPr lang="en-GB" sz="1800" dirty="0"/>
              <a:t>Known internally as </a:t>
            </a:r>
            <a:r>
              <a:rPr lang="en-GB" sz="1800" i="1" dirty="0"/>
              <a:t>Project Griffin</a:t>
            </a:r>
          </a:p>
          <a:p>
            <a:pPr indent="-285750"/>
            <a:r>
              <a:rPr lang="en-GB" sz="1800" dirty="0"/>
              <a:t>Developed alongside 787 pilots</a:t>
            </a:r>
          </a:p>
          <a:p>
            <a:pPr indent="-285750"/>
            <a:endParaRPr lang="en-GB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2434130" y="1002687"/>
            <a:ext cx="274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AB7BA-8767-4909-8B51-2B1660036746}"/>
              </a:ext>
            </a:extLst>
          </p:cNvPr>
          <p:cNvSpPr txBox="1"/>
          <p:nvPr/>
        </p:nvSpPr>
        <p:spPr>
          <a:xfrm>
            <a:off x="4556098" y="4658758"/>
            <a:ext cx="4587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3"/>
              </a:rPr>
              <a:t>https://vector-sim.com/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01A93B-6934-3164-2D27-38F164A620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490" y="1010645"/>
            <a:ext cx="1184035" cy="461665"/>
          </a:xfrm>
          <a:prstGeom prst="rect">
            <a:avLst/>
          </a:prstGeom>
        </p:spPr>
      </p:pic>
      <p:pic>
        <p:nvPicPr>
          <p:cNvPr id="3074" name="Picture 2" descr="May be an image of aircraft and text">
            <a:extLst>
              <a:ext uri="{FF2B5EF4-FFF2-40B4-BE49-F238E27FC236}">
                <a16:creationId xmlns:a16="http://schemas.microsoft.com/office/drawing/2014/main" id="{8539B0C0-706C-771E-F817-DE4DE167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445" y="17756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5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</a:t>
            </a:r>
            <a:r>
              <a:rPr lang="en-GB" dirty="0" err="1"/>
              <a:t>FlyByWire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4" y="1751541"/>
            <a:ext cx="4275741" cy="1432295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/>
              <a:t>Confirmed a native </a:t>
            </a:r>
            <a:r>
              <a:rPr lang="en-GB" sz="1800" b="1" dirty="0"/>
              <a:t>MSFS 2024 </a:t>
            </a:r>
            <a:r>
              <a:rPr lang="en-GB" sz="1800" dirty="0"/>
              <a:t>A380X </a:t>
            </a:r>
          </a:p>
          <a:p>
            <a:pPr indent="-285750"/>
            <a:r>
              <a:rPr lang="en-GB" sz="1800" dirty="0"/>
              <a:t>Performance gains of up to 50% </a:t>
            </a:r>
          </a:p>
          <a:p>
            <a:pPr indent="-285750"/>
            <a:r>
              <a:rPr lang="en-GB" sz="1800" dirty="0"/>
              <a:t>Resource-saving option to disable the passenger cabin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2166497" y="1020930"/>
            <a:ext cx="297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4F00F-1847-A935-0B62-FE9A291F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88" y="1044700"/>
            <a:ext cx="657317" cy="49536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B1951D3-AB93-B10E-2DCD-FCC0B848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11530"/>
            <a:ext cx="4497347" cy="25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F0A84C-A624-A8A0-4A91-14B05403FD55}"/>
              </a:ext>
            </a:extLst>
          </p:cNvPr>
          <p:cNvSpPr txBox="1"/>
          <p:nvPr/>
        </p:nvSpPr>
        <p:spPr>
          <a:xfrm>
            <a:off x="4481445" y="4694738"/>
            <a:ext cx="4587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5"/>
              </a:rPr>
              <a:t>https://flybywiresim.com/projects/a380x/</a:t>
            </a:r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46F762-47F9-DCC9-EB09-FAF939C7D9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847" y="1069676"/>
            <a:ext cx="494802" cy="453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CF0B6-8B38-B680-D509-2D8728F6AF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28" y="3426342"/>
            <a:ext cx="3400898" cy="14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3F93-7F6F-4BE6-C3CC-9DC5D14B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17" y="3851838"/>
            <a:ext cx="2443280" cy="1221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Presentation on news &amp; reviews will start at: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800" dirty="0"/>
              <a:t>12:00h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BFSG News &amp; Reviews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31406-3B67-708F-A82C-1F9554CB7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03" y="1050246"/>
            <a:ext cx="3086307" cy="28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</a:t>
            </a:r>
            <a:r>
              <a:rPr lang="en-GB" dirty="0" err="1"/>
              <a:t>BlueBird</a:t>
            </a:r>
            <a:r>
              <a:rPr lang="en-GB" dirty="0"/>
              <a:t>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4" y="1751541"/>
            <a:ext cx="3817625" cy="1432295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/>
              <a:t>757-200 &amp; 300 in development</a:t>
            </a:r>
          </a:p>
          <a:p>
            <a:pPr indent="-285750"/>
            <a:r>
              <a:rPr lang="en-GB" sz="1800" dirty="0"/>
              <a:t>Release autumn 2026?</a:t>
            </a:r>
          </a:p>
          <a:p>
            <a:pPr indent="-285750"/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B8A8B-14B7-ED42-24F9-CEE1AB8E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07" y="956070"/>
            <a:ext cx="1600423" cy="533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4E5FE-B4E4-F1BC-10D5-EE6630AD4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179" y="1655520"/>
            <a:ext cx="3926266" cy="28323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34E1F9-7241-9E83-40AF-C818F408F083}"/>
              </a:ext>
            </a:extLst>
          </p:cNvPr>
          <p:cNvSpPr txBox="1"/>
          <p:nvPr/>
        </p:nvSpPr>
        <p:spPr>
          <a:xfrm>
            <a:off x="5110673" y="4678828"/>
            <a:ext cx="392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dirty="0">
                <a:hlinkClick r:id="rId4"/>
              </a:rPr>
              <a:t>https://bluebirdsim.com/bluebird-757</a:t>
            </a:r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EE9182-0E84-C390-CE94-A7D2CF22FD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2609063"/>
            <a:ext cx="2547567" cy="1434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8870E5-1CCD-8EC6-1ED9-FD319E2AE8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190" y="3372907"/>
            <a:ext cx="3214483" cy="1490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2166497" y="1020930"/>
            <a:ext cx="297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8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</a:t>
            </a:r>
            <a:r>
              <a:rPr lang="en-GB" dirty="0" err="1"/>
              <a:t>iniBuilds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4" y="1751540"/>
            <a:ext cx="4587902" cy="3263489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 err="1"/>
              <a:t>iniBuilds</a:t>
            </a:r>
            <a:r>
              <a:rPr lang="en-GB" sz="1800" dirty="0"/>
              <a:t> TriStar for MSFS2024 released</a:t>
            </a:r>
          </a:p>
          <a:p>
            <a:pPr indent="-285750"/>
            <a:r>
              <a:rPr lang="en-GB" sz="1800" dirty="0"/>
              <a:t>Advanced Automatic Flight Control System</a:t>
            </a:r>
          </a:p>
          <a:p>
            <a:pPr indent="-285750"/>
            <a:r>
              <a:rPr lang="en-GB" sz="1800" dirty="0"/>
              <a:t>Full CAT IIIB Autoland</a:t>
            </a:r>
          </a:p>
          <a:p>
            <a:pPr indent="-285750"/>
            <a:r>
              <a:rPr lang="en-GB" sz="1800" dirty="0"/>
              <a:t>Fully simulated triple INS setup</a:t>
            </a:r>
          </a:p>
          <a:p>
            <a:pPr indent="-285750"/>
            <a:r>
              <a:rPr lang="en-GB" sz="1800" dirty="0"/>
              <a:t>Paper Flight Bag (PFB)</a:t>
            </a:r>
          </a:p>
          <a:p>
            <a:pPr indent="-285750"/>
            <a:r>
              <a:rPr lang="en-GB" sz="1800" dirty="0"/>
              <a:t>Virtual Flight Engineer Autocomplete system</a:t>
            </a:r>
          </a:p>
          <a:p>
            <a:pPr indent="-285750"/>
            <a:endParaRPr lang="en-GB" sz="1800" dirty="0"/>
          </a:p>
          <a:p>
            <a:pPr marL="57150" indent="0">
              <a:buNone/>
            </a:pPr>
            <a:r>
              <a:rPr lang="en-GB" sz="1800" b="1" dirty="0"/>
              <a:t>Cost: $49.99 / ~£37</a:t>
            </a:r>
          </a:p>
          <a:p>
            <a:pPr indent="-285750"/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2561033" y="1020930"/>
            <a:ext cx="353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1DA2B-4349-0F2B-81E6-5CD2D5B235BC}"/>
              </a:ext>
            </a:extLst>
          </p:cNvPr>
          <p:cNvSpPr txBox="1"/>
          <p:nvPr/>
        </p:nvSpPr>
        <p:spPr>
          <a:xfrm>
            <a:off x="4556098" y="4738031"/>
            <a:ext cx="4587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https://inibuilds.com/products/inibuilds-tristar-airliner-msfs-2024</a:t>
            </a:r>
            <a:r>
              <a:rPr lang="en-GB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32C57-F8A4-0B6B-1C79-38FCB26921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490" y="1036254"/>
            <a:ext cx="1348543" cy="41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015BC2-3F00-49F8-B54C-FE9282B90A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944" y="1621529"/>
            <a:ext cx="4038291" cy="2477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ABCF9-170A-D650-6727-04921F87BC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727" y="4153010"/>
            <a:ext cx="494802" cy="4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</a:t>
            </a:r>
            <a:r>
              <a:rPr lang="en-GB" dirty="0" err="1"/>
              <a:t>WinCTRL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4" y="1751540"/>
            <a:ext cx="4428446" cy="3263489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/>
              <a:t>Model: OVHD32 SOP </a:t>
            </a:r>
          </a:p>
          <a:p>
            <a:pPr indent="-285750"/>
            <a:r>
              <a:rPr lang="en-GB" sz="1800" dirty="0"/>
              <a:t>A320 Overhead Panel</a:t>
            </a:r>
          </a:p>
          <a:p>
            <a:pPr indent="-285750"/>
            <a:r>
              <a:rPr lang="en-GB" sz="1800" dirty="0"/>
              <a:t>Fully functional</a:t>
            </a:r>
          </a:p>
          <a:p>
            <a:pPr indent="-285750"/>
            <a:r>
              <a:rPr lang="en-GB" sz="1800" dirty="0"/>
              <a:t>True-to-scale</a:t>
            </a:r>
          </a:p>
          <a:p>
            <a:pPr indent="-285750"/>
            <a:r>
              <a:rPr lang="en-GB" sz="1800" dirty="0"/>
              <a:t>Integrates with </a:t>
            </a:r>
            <a:r>
              <a:rPr lang="en-GB" sz="1800" dirty="0" err="1"/>
              <a:t>SimPro</a:t>
            </a:r>
            <a:r>
              <a:rPr lang="en-GB" sz="1800" dirty="0"/>
              <a:t> 2 software</a:t>
            </a:r>
          </a:p>
          <a:p>
            <a:pPr indent="-285750"/>
            <a:r>
              <a:rPr lang="en-GB" sz="1800" dirty="0"/>
              <a:t>first prototype was shown at </a:t>
            </a:r>
            <a:r>
              <a:rPr lang="en-GB" sz="1800" dirty="0" err="1"/>
              <a:t>FSWeekend</a:t>
            </a:r>
            <a:endParaRPr lang="en-GB" sz="1800" dirty="0"/>
          </a:p>
          <a:p>
            <a:pPr indent="-285750"/>
            <a:r>
              <a:rPr lang="en-GB" sz="1800" dirty="0"/>
              <a:t>More details in June (</a:t>
            </a:r>
            <a:r>
              <a:rPr lang="en-GB" sz="1800" dirty="0" err="1"/>
              <a:t>FSExpo</a:t>
            </a:r>
            <a:r>
              <a:rPr lang="en-GB" sz="1800" dirty="0"/>
              <a:t> in USA)</a:t>
            </a:r>
          </a:p>
          <a:p>
            <a:pPr indent="-285750"/>
            <a:endParaRPr lang="en-GB" sz="1800" dirty="0"/>
          </a:p>
          <a:p>
            <a:pPr marL="57150" indent="0">
              <a:buNone/>
            </a:pPr>
            <a:r>
              <a:rPr lang="en-GB" sz="1800" b="1" dirty="0"/>
              <a:t>Cost: $349.95</a:t>
            </a: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2586834" y="1020930"/>
            <a:ext cx="351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F2941-DD04-5C0A-2AF8-37590167D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525" y="1251762"/>
            <a:ext cx="3466089" cy="3298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FEA481-03E7-A2B0-207C-96B3C3EAD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5" y="942014"/>
            <a:ext cx="1555060" cy="6194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985F14-46DD-06AA-2950-1F394DD94928}"/>
              </a:ext>
            </a:extLst>
          </p:cNvPr>
          <p:cNvSpPr txBox="1"/>
          <p:nvPr/>
        </p:nvSpPr>
        <p:spPr>
          <a:xfrm>
            <a:off x="3291756" y="4702206"/>
            <a:ext cx="582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5"/>
              </a:rPr>
              <a:t>https://www.youtube.com/watch?v=zOK3gSGu2B8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94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Meridian GMT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751540"/>
            <a:ext cx="2808882" cy="3263489"/>
          </a:xfrm>
        </p:spPr>
        <p:txBody>
          <a:bodyPr>
            <a:normAutofit/>
          </a:bodyPr>
          <a:lstStyle/>
          <a:p>
            <a:pPr indent="-285750"/>
            <a:r>
              <a:rPr lang="en-GB" sz="1600" i="1" dirty="0"/>
              <a:t>Horizon+ Yoke</a:t>
            </a:r>
          </a:p>
          <a:p>
            <a:pPr indent="-285750"/>
            <a:r>
              <a:rPr lang="en-GB" sz="1600" i="1" dirty="0"/>
              <a:t>Latitude+ Throttle</a:t>
            </a:r>
          </a:p>
          <a:p>
            <a:pPr indent="-285750"/>
            <a:r>
              <a:rPr lang="en-GB" sz="1600" dirty="0"/>
              <a:t>Throttle will include servo kit to keep position in sync</a:t>
            </a:r>
          </a:p>
          <a:p>
            <a:pPr indent="-285750"/>
            <a:r>
              <a:rPr lang="en-GB" sz="1600" dirty="0"/>
              <a:t>3 position gear lever</a:t>
            </a:r>
          </a:p>
          <a:p>
            <a:pPr indent="-285750"/>
            <a:r>
              <a:rPr lang="en-GB" sz="1600" dirty="0"/>
              <a:t>Avionics expansion bays</a:t>
            </a:r>
          </a:p>
          <a:p>
            <a:pPr indent="-285750"/>
            <a:r>
              <a:rPr lang="en-GB" sz="1600" dirty="0"/>
              <a:t>Yoke includes magnetic mount for iPad</a:t>
            </a:r>
          </a:p>
          <a:p>
            <a:pPr indent="-285750"/>
            <a:r>
              <a:rPr lang="en-GB" sz="1600" dirty="0"/>
              <a:t>Launch in 2026?</a:t>
            </a:r>
          </a:p>
          <a:p>
            <a:pPr indent="-285750"/>
            <a:endParaRPr lang="en-GB" sz="1600" dirty="0"/>
          </a:p>
          <a:p>
            <a:pPr marL="57150" indent="0">
              <a:buNone/>
            </a:pPr>
            <a:r>
              <a:rPr lang="en-GB" sz="1600" b="1" dirty="0"/>
              <a:t>Cost: $349.99 each ?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1763118" y="1085084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DE87C-D041-E855-19F5-C40F824AE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50" y="1197405"/>
            <a:ext cx="2808880" cy="1832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1F0DD-7F6A-BA1C-F82A-A694C38A30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671" y="1197405"/>
            <a:ext cx="2964655" cy="3041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96FAC-296C-7F02-78EA-84A6795CAC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76" y="1043450"/>
            <a:ext cx="488340" cy="481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95143F-0B29-75B7-6DD4-5F71E1BADF05}"/>
              </a:ext>
            </a:extLst>
          </p:cNvPr>
          <p:cNvSpPr txBox="1"/>
          <p:nvPr/>
        </p:nvSpPr>
        <p:spPr>
          <a:xfrm>
            <a:off x="6099050" y="3001826"/>
            <a:ext cx="280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Horizon Plus Flight Controls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891AB-F080-DAD6-3F56-80C7BB19D8E7}"/>
              </a:ext>
            </a:extLst>
          </p:cNvPr>
          <p:cNvSpPr txBox="1"/>
          <p:nvPr/>
        </p:nvSpPr>
        <p:spPr>
          <a:xfrm>
            <a:off x="3089671" y="4221361"/>
            <a:ext cx="2964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Latitude Plus Throttle Quadrant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7D69C-F4EE-AB66-11A9-305844F6B21C}"/>
              </a:ext>
            </a:extLst>
          </p:cNvPr>
          <p:cNvSpPr txBox="1"/>
          <p:nvPr/>
        </p:nvSpPr>
        <p:spPr>
          <a:xfrm>
            <a:off x="3996844" y="4834286"/>
            <a:ext cx="5147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6"/>
              </a:rPr>
              <a:t>https://meridiangmt.com/products/horizon-plus-flight-controls/</a:t>
            </a:r>
            <a:r>
              <a:rPr lang="en-GB" sz="1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083194-D4D5-1B4A-C45C-99C51DCB2FDF}"/>
              </a:ext>
            </a:extLst>
          </p:cNvPr>
          <p:cNvSpPr txBox="1"/>
          <p:nvPr/>
        </p:nvSpPr>
        <p:spPr>
          <a:xfrm>
            <a:off x="3780311" y="4556915"/>
            <a:ext cx="5363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7"/>
              </a:rPr>
              <a:t>https://meridiangmt.com/products/latitude-plus-throttle-quadrant/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35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</a:t>
            </a:r>
            <a:r>
              <a:rPr lang="en-GB" dirty="0" err="1"/>
              <a:t>Moza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4" y="1751540"/>
            <a:ext cx="4275741" cy="3263489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/>
              <a:t>MGX1000 Instrument Panel</a:t>
            </a:r>
          </a:p>
          <a:p>
            <a:pPr indent="-285750"/>
            <a:r>
              <a:rPr lang="en-GB" sz="1800" dirty="0"/>
              <a:t>Modern glass cockpit </a:t>
            </a:r>
          </a:p>
          <a:p>
            <a:pPr indent="-285750"/>
            <a:r>
              <a:rPr lang="en-GB" sz="1800" dirty="0"/>
              <a:t>10.4-inch IPS display </a:t>
            </a:r>
          </a:p>
          <a:p>
            <a:pPr indent="-285750"/>
            <a:r>
              <a:rPr lang="en-GB" sz="1800" dirty="0"/>
              <a:t>Tactile rotary encoders</a:t>
            </a:r>
          </a:p>
          <a:p>
            <a:pPr indent="-285750"/>
            <a:r>
              <a:rPr lang="en-GB" sz="1800" dirty="0"/>
              <a:t>2026 release</a:t>
            </a:r>
          </a:p>
          <a:p>
            <a:pPr marL="57150" indent="0">
              <a:buNone/>
            </a:pPr>
            <a:endParaRPr lang="en-GB" sz="1800" b="1" dirty="0"/>
          </a:p>
          <a:p>
            <a:pPr marL="57150" indent="0">
              <a:buNone/>
            </a:pPr>
            <a:endParaRPr lang="en-GB" sz="1800" b="1" dirty="0"/>
          </a:p>
          <a:p>
            <a:pPr marL="57150" indent="0">
              <a:buNone/>
            </a:pPr>
            <a:endParaRPr lang="en-GB" sz="1800" b="1" dirty="0"/>
          </a:p>
          <a:p>
            <a:pPr marL="57150" indent="0">
              <a:buNone/>
            </a:pPr>
            <a:r>
              <a:rPr lang="en-GB" sz="1800" b="1" dirty="0"/>
              <a:t>Cost: tbc</a:t>
            </a:r>
          </a:p>
          <a:p>
            <a:pPr indent="-285750"/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2694726" y="1020930"/>
            <a:ext cx="340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FA4D7-6205-3F4E-7CA7-08D8702D63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770" y="1550819"/>
            <a:ext cx="5344676" cy="3417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A0DDC-3152-0482-4DEE-46002EFE3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155" y="1057050"/>
            <a:ext cx="1343212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6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D08D-DCBD-4A76-34FC-12F156C2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FSWeekend</a:t>
            </a:r>
            <a:r>
              <a:rPr lang="en-GB" dirty="0"/>
              <a:t>: Honeycomb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CB0E-A1D0-4F12-6D10-688C203B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4" y="1751540"/>
            <a:ext cx="4275741" cy="3263489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/>
              <a:t>Foxtrot Aviation Stick</a:t>
            </a:r>
          </a:p>
          <a:p>
            <a:pPr lvl="1"/>
            <a:r>
              <a:rPr lang="en-GB" sz="1800" dirty="0"/>
              <a:t>5 switches</a:t>
            </a:r>
          </a:p>
          <a:p>
            <a:pPr lvl="1"/>
            <a:r>
              <a:rPr lang="en-GB" sz="1800" dirty="0"/>
              <a:t>4 action buttons</a:t>
            </a:r>
          </a:p>
          <a:p>
            <a:pPr lvl="1"/>
            <a:r>
              <a:rPr lang="en-GB" sz="1800" dirty="0"/>
              <a:t>2 rocker switches</a:t>
            </a:r>
          </a:p>
          <a:p>
            <a:pPr lvl="1"/>
            <a:r>
              <a:rPr lang="en-GB" sz="1800" dirty="0"/>
              <a:t>1 POV switch</a:t>
            </a:r>
          </a:p>
          <a:p>
            <a:pPr lvl="1"/>
            <a:r>
              <a:rPr lang="en-GB" sz="1800" dirty="0"/>
              <a:t>Left/right twist</a:t>
            </a:r>
          </a:p>
          <a:p>
            <a:pPr indent="-285750"/>
            <a:endParaRPr lang="en-GB" sz="1800" dirty="0"/>
          </a:p>
          <a:p>
            <a:pPr marL="57150" indent="0">
              <a:buNone/>
            </a:pPr>
            <a:r>
              <a:rPr lang="en-GB" sz="1800" b="1" dirty="0"/>
              <a:t>Cost: $149.99 / ~£111</a:t>
            </a:r>
          </a:p>
          <a:p>
            <a:pPr indent="-285750"/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FF0C-ACE1-2338-D82B-54D22AF1B644}"/>
              </a:ext>
            </a:extLst>
          </p:cNvPr>
          <p:cNvSpPr txBox="1"/>
          <p:nvPr/>
        </p:nvSpPr>
        <p:spPr>
          <a:xfrm>
            <a:off x="1941966" y="1020930"/>
            <a:ext cx="415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BEB03-7A30-06A1-29D6-600D97C5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209BF-A2EC-759E-D21E-C34A87531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50" y="1562084"/>
            <a:ext cx="2766099" cy="3263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503796-C6EC-61EB-94FC-04E2D539EA5C}"/>
              </a:ext>
            </a:extLst>
          </p:cNvPr>
          <p:cNvSpPr txBox="1"/>
          <p:nvPr/>
        </p:nvSpPr>
        <p:spPr>
          <a:xfrm>
            <a:off x="4113885" y="4754073"/>
            <a:ext cx="4968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4"/>
              </a:rPr>
              <a:t>https://eu.flyhoneycomb.com/products/foxtrot-aviation-stick</a:t>
            </a:r>
            <a:r>
              <a:rPr lang="en-GB" sz="1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A44D8-72CE-1306-BB5A-35EA25165A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37" y="1216517"/>
            <a:ext cx="2741024" cy="2657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7AE58-4118-09B7-7D0B-B9DAA0EFD8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980" y="979985"/>
            <a:ext cx="644781" cy="6194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D042BB-2329-CFB5-3BAC-93AADC294C42}"/>
              </a:ext>
            </a:extLst>
          </p:cNvPr>
          <p:cNvSpPr txBox="1"/>
          <p:nvPr/>
        </p:nvSpPr>
        <p:spPr>
          <a:xfrm>
            <a:off x="3468437" y="3919649"/>
            <a:ext cx="2477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3-way starter switch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4-way radio switch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5-way auto-pilot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D1ADCF-4672-825B-6D85-0C5A9C1805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836" y="1106952"/>
            <a:ext cx="1040609" cy="8539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E0B2A-3F06-67CA-9A27-68851397138C}"/>
              </a:ext>
            </a:extLst>
          </p:cNvPr>
          <p:cNvSpPr txBox="1"/>
          <p:nvPr/>
        </p:nvSpPr>
        <p:spPr>
          <a:xfrm>
            <a:off x="7473395" y="1960930"/>
            <a:ext cx="1608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Camera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Toolbar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3935120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8AD-89B1-C1C7-8650-C38BEB1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4E085-30A3-CC0A-2BC0-478A3B1D44C9}"/>
              </a:ext>
            </a:extLst>
          </p:cNvPr>
          <p:cNvSpPr txBox="1"/>
          <p:nvPr/>
        </p:nvSpPr>
        <p:spPr>
          <a:xfrm>
            <a:off x="1670606" y="1100754"/>
            <a:ext cx="4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USB Power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CB6EE-6AD3-D4AF-E8EE-254FF149BCEB}"/>
              </a:ext>
            </a:extLst>
          </p:cNvPr>
          <p:cNvSpPr txBox="1"/>
          <p:nvPr/>
        </p:nvSpPr>
        <p:spPr>
          <a:xfrm>
            <a:off x="872812" y="1823379"/>
            <a:ext cx="412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USB power management in Microsoft Windows is a well-known issue for home flight simulators.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63F16-D43D-7A77-8701-9EA7074CA3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" y="1819281"/>
            <a:ext cx="612128" cy="891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84F8B-7D44-D5C3-8160-BDE6C44C4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07652"/>
            <a:ext cx="1403715" cy="6478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FF75ED-E585-5E23-1129-1744746A3DD4}"/>
              </a:ext>
            </a:extLst>
          </p:cNvPr>
          <p:cNvSpPr txBox="1"/>
          <p:nvPr/>
        </p:nvSpPr>
        <p:spPr>
          <a:xfrm>
            <a:off x="5129899" y="1502815"/>
            <a:ext cx="38705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1" i="0" dirty="0">
                <a:solidFill>
                  <a:srgbClr val="0A0A0A"/>
                </a:solidFill>
                <a:effectLst/>
                <a:latin typeface="Google Sans"/>
              </a:rPr>
              <a:t>Random Disconnects</a:t>
            </a:r>
            <a:r>
              <a:rPr lang="en-GB" sz="1400" b="0" i="0" dirty="0">
                <a:solidFill>
                  <a:srgbClr val="0A0A0A"/>
                </a:solidFill>
                <a:effectLst/>
                <a:latin typeface="Google Sans"/>
              </a:rPr>
              <a:t>: Peripherals may shut off mid-flight, often accompanied by the Windows "device disconnected" chime.</a:t>
            </a:r>
          </a:p>
          <a:p>
            <a:pPr algn="l"/>
            <a:r>
              <a:rPr lang="en-GB" sz="1400" b="1" i="0" dirty="0">
                <a:solidFill>
                  <a:srgbClr val="0A0A0A"/>
                </a:solidFill>
                <a:effectLst/>
                <a:latin typeface="Google Sans"/>
              </a:rPr>
              <a:t>Failed Re-engagement</a:t>
            </a:r>
            <a:r>
              <a:rPr lang="en-GB" sz="1400" b="0" i="0" dirty="0">
                <a:solidFill>
                  <a:srgbClr val="0A0A0A"/>
                </a:solidFill>
                <a:effectLst/>
                <a:latin typeface="Google Sans"/>
              </a:rPr>
              <a:t>: Once Windows puts a port to sleep, it may fail to "wake up" the device when you finally provide input (e.g., disengaging autopilot to take manual control).</a:t>
            </a:r>
          </a:p>
          <a:p>
            <a:pPr algn="l"/>
            <a:r>
              <a:rPr lang="en-GB" sz="1400" b="1" i="0" dirty="0">
                <a:solidFill>
                  <a:srgbClr val="0A0A0A"/>
                </a:solidFill>
                <a:effectLst/>
                <a:latin typeface="Google Sans"/>
              </a:rPr>
              <a:t>Blank Displays</a:t>
            </a:r>
            <a:r>
              <a:rPr lang="en-GB" sz="1400" b="0" i="0" dirty="0">
                <a:solidFill>
                  <a:srgbClr val="0A0A0A"/>
                </a:solidFill>
                <a:effectLst/>
                <a:latin typeface="Google Sans"/>
              </a:rPr>
              <a:t>: Dedicated flight instruments or MFD (Multi-Function Display) screens may go dark if Windows determines they haven't sent data recently.</a:t>
            </a:r>
          </a:p>
          <a:p>
            <a:pPr algn="l"/>
            <a:r>
              <a:rPr lang="en-GB" sz="1400" b="1" i="0" dirty="0">
                <a:solidFill>
                  <a:srgbClr val="0A0A0A"/>
                </a:solidFill>
                <a:effectLst/>
                <a:latin typeface="Google Sans"/>
              </a:rPr>
              <a:t>Input Lag</a:t>
            </a:r>
            <a:r>
              <a:rPr lang="en-GB" sz="1400" b="0" i="0" dirty="0">
                <a:solidFill>
                  <a:srgbClr val="0A0A0A"/>
                </a:solidFill>
                <a:effectLst/>
                <a:latin typeface="Google Sans"/>
              </a:rPr>
              <a:t>: Aggressive power management can lead to a slight delay as the USB port transitions back to a high-power state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4281C6-EF15-5A0C-2D1F-72FF98348A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065" y="3024665"/>
            <a:ext cx="1389709" cy="1561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3C21D-A4CA-9C25-7328-D220ECA65B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85" y="3164530"/>
            <a:ext cx="1957661" cy="9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871FB-8DFA-7370-4CCA-FB18BCEF4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496" y="3023743"/>
            <a:ext cx="3677163" cy="1838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19452-205D-4A59-F001-CFCC2929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fix it?</a:t>
            </a:r>
          </a:p>
        </p:txBody>
      </p:sp>
      <p:pic>
        <p:nvPicPr>
          <p:cNvPr id="1026" name="Picture 2" descr="Bob the Builder (character) - Wikipedia">
            <a:extLst>
              <a:ext uri="{FF2B5EF4-FFF2-40B4-BE49-F238E27FC236}">
                <a16:creationId xmlns:a16="http://schemas.microsoft.com/office/drawing/2014/main" id="{F59FAC83-F7A5-2402-A03A-75C869D6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64" y="1197405"/>
            <a:ext cx="2290573" cy="34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4794DD-4428-230D-F44E-610DDCF54EFF}"/>
              </a:ext>
            </a:extLst>
          </p:cNvPr>
          <p:cNvSpPr txBox="1">
            <a:spLocks/>
          </p:cNvSpPr>
          <p:nvPr/>
        </p:nvSpPr>
        <p:spPr>
          <a:xfrm>
            <a:off x="2993780" y="1041955"/>
            <a:ext cx="5701253" cy="3817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Of course we can…  </a:t>
            </a:r>
            <a:r>
              <a:rPr lang="en-GB" sz="1000" dirty="0"/>
              <a:t>(stupid question)</a:t>
            </a:r>
            <a:endParaRPr lang="en-GB" dirty="0"/>
          </a:p>
          <a:p>
            <a:r>
              <a:rPr lang="en-GB" sz="1400" dirty="0"/>
              <a:t>A new program will be uploaded to the website soon</a:t>
            </a:r>
          </a:p>
          <a:p>
            <a:r>
              <a:rPr lang="en-GB" sz="1400" dirty="0"/>
              <a:t>You need to “Run as Administrator” if you want to change the USB Power Management status, otherwise it will only tell you whether it is enabled or not</a:t>
            </a:r>
          </a:p>
          <a:p>
            <a:r>
              <a:rPr lang="en-GB" sz="1400" dirty="0"/>
              <a:t>On first run, you’ll probably see this:</a:t>
            </a:r>
          </a:p>
          <a:p>
            <a:endParaRPr lang="en-GB" sz="1400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146A4-33A7-444F-60A3-730109A38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20" y="3020996"/>
            <a:ext cx="3677163" cy="1838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1AE3B-996F-F198-5FFF-EF325A05D8B4}"/>
              </a:ext>
            </a:extLst>
          </p:cNvPr>
          <p:cNvSpPr txBox="1"/>
          <p:nvPr/>
        </p:nvSpPr>
        <p:spPr>
          <a:xfrm>
            <a:off x="3030352" y="4158109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Click here!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1F533C-DA48-0AE6-94BF-86BE386444F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204263" y="4342775"/>
            <a:ext cx="825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Other Flight Simulator News</a:t>
            </a:r>
          </a:p>
        </p:txBody>
      </p:sp>
    </p:spTree>
    <p:extLst>
      <p:ext uri="{BB962C8B-B14F-4D97-AF65-F5344CB8AC3E}">
        <p14:creationId xmlns:p14="http://schemas.microsoft.com/office/powerpoint/2010/main" val="1861887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8CC8-00D8-165E-D2D6-E4292A87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FlightFactor</a:t>
            </a:r>
            <a:r>
              <a:rPr lang="en-GB" dirty="0"/>
              <a:t> 777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AA53-49BD-F18D-4596-2354170F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90" y="1808225"/>
            <a:ext cx="3877195" cy="2901395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777-300ER for X-Plane 11/12</a:t>
            </a:r>
          </a:p>
          <a:p>
            <a:r>
              <a:rPr lang="en-GB" sz="2000" dirty="0"/>
              <a:t>Released 16 Apr 26</a:t>
            </a:r>
          </a:p>
          <a:p>
            <a:r>
              <a:rPr lang="en-GB" sz="2000" dirty="0"/>
              <a:t>Flight model 95-98% accurate</a:t>
            </a:r>
          </a:p>
          <a:p>
            <a:r>
              <a:rPr lang="en-GB" sz="2000" dirty="0"/>
              <a:t>Fully simulated electrical, hydraulic, fuel, and air systems</a:t>
            </a:r>
          </a:p>
          <a:p>
            <a:r>
              <a:rPr lang="en-GB" sz="2000" dirty="0"/>
              <a:t>Weather radar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200" b="1" dirty="0"/>
              <a:t>Cost $89.00 / £66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1ED40-1B4B-C066-3AF7-3F9521F418DD}"/>
              </a:ext>
            </a:extLst>
          </p:cNvPr>
          <p:cNvSpPr txBox="1"/>
          <p:nvPr/>
        </p:nvSpPr>
        <p:spPr>
          <a:xfrm>
            <a:off x="3808475" y="1172332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777-300ER v2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D730A-D925-2D60-D6AB-618A63F7AD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17988"/>
            <a:ext cx="1696538" cy="541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EA390-1403-EF57-E6C3-2892D8DD7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16" y="1135590"/>
            <a:ext cx="1746618" cy="5239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09E7B1-6336-F561-5CC6-358B418A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885" y="1960930"/>
            <a:ext cx="4933969" cy="20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2B4201-3DC8-5E69-C36B-67432ED46C39}"/>
              </a:ext>
            </a:extLst>
          </p:cNvPr>
          <p:cNvSpPr txBox="1"/>
          <p:nvPr/>
        </p:nvSpPr>
        <p:spPr>
          <a:xfrm>
            <a:off x="5497456" y="4645698"/>
            <a:ext cx="3550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5"/>
              </a:rPr>
              <a:t>https://www.flightfactor.aero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4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Parish Notices</a:t>
            </a:r>
          </a:p>
        </p:txBody>
      </p:sp>
    </p:spTree>
    <p:extLst>
      <p:ext uri="{BB962C8B-B14F-4D97-AF65-F5344CB8AC3E}">
        <p14:creationId xmlns:p14="http://schemas.microsoft.com/office/powerpoint/2010/main" val="181454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8CC8-00D8-165E-D2D6-E4292A87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PMDG 737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AA53-49BD-F18D-4596-2354170F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90" y="1808225"/>
            <a:ext cx="4793425" cy="2901395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Released 09 Apr 26 (737-700)</a:t>
            </a:r>
          </a:p>
          <a:p>
            <a:r>
              <a:rPr lang="en-GB" sz="2000" dirty="0"/>
              <a:t>Major “</a:t>
            </a:r>
            <a:r>
              <a:rPr lang="en-GB" sz="2000" b="1" dirty="0"/>
              <a:t>High Detail Update</a:t>
            </a:r>
            <a:r>
              <a:rPr lang="en-GB" sz="2000" dirty="0"/>
              <a:t>” (HDU) version</a:t>
            </a:r>
          </a:p>
          <a:p>
            <a:r>
              <a:rPr lang="en-GB" sz="2000" dirty="0"/>
              <a:t>Fully native MSFS2024 SDK</a:t>
            </a:r>
          </a:p>
          <a:p>
            <a:r>
              <a:rPr lang="en-GB" sz="2000" dirty="0"/>
              <a:t>Passenger, Freighter and Biz Jet versions</a:t>
            </a:r>
          </a:p>
          <a:p>
            <a:r>
              <a:rPr lang="en-GB" sz="2000" dirty="0"/>
              <a:t>Owners of the MSFS2020 version are eligible for 60% discount</a:t>
            </a:r>
          </a:p>
          <a:p>
            <a:r>
              <a:rPr lang="en-GB" sz="2000" dirty="0"/>
              <a:t>Released 737-600 HDU on 16Apr26</a:t>
            </a:r>
          </a:p>
          <a:p>
            <a:r>
              <a:rPr lang="en-GB" sz="2000" dirty="0"/>
              <a:t>737-800 and 737-900 HDUs coming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200" b="1" dirty="0"/>
              <a:t>Cost $74.99 / £56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1ED40-1B4B-C066-3AF7-3F9521F418DD}"/>
              </a:ext>
            </a:extLst>
          </p:cNvPr>
          <p:cNvSpPr txBox="1"/>
          <p:nvPr/>
        </p:nvSpPr>
        <p:spPr>
          <a:xfrm>
            <a:off x="2527767" y="1037197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PMDG 737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E1C45A-999F-18E0-CA04-A9DF1F9E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B13B7-5DD8-1CFE-C3C3-AEEB7E8E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490" y="1001293"/>
            <a:ext cx="1219370" cy="53347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6C0F9C2-2C3F-5B7B-36A9-5061AC4C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755" y="1128898"/>
            <a:ext cx="2714241" cy="15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EEBE836-BBC7-424B-6F48-C770377F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230" y="2892562"/>
            <a:ext cx="2714241" cy="15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7BEA6E-BB22-E859-B67D-82056ACC4FA8}"/>
              </a:ext>
            </a:extLst>
          </p:cNvPr>
          <p:cNvSpPr txBox="1"/>
          <p:nvPr/>
        </p:nvSpPr>
        <p:spPr>
          <a:xfrm>
            <a:off x="3338187" y="4709620"/>
            <a:ext cx="55691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6"/>
              </a:rPr>
              <a:t>https://pmdg.com/pmdg-737-700-for-microsoft-flight-simulator-2024/</a:t>
            </a:r>
            <a:r>
              <a:rPr lang="en-GB" sz="14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EE56EF-E09C-17CA-925F-1BABA99C80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194" y="3965753"/>
            <a:ext cx="494802" cy="4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8CC8-00D8-165E-D2D6-E4292A87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Havilland DH-98 Mosquito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AA53-49BD-F18D-4596-2354170F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90" y="1808225"/>
            <a:ext cx="4488016" cy="320680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Released 13 Apr 26</a:t>
            </a:r>
          </a:p>
          <a:p>
            <a:r>
              <a:rPr lang="en-GB" sz="2000" dirty="0"/>
              <a:t>For MSFS2020/2024</a:t>
            </a:r>
          </a:p>
          <a:p>
            <a:r>
              <a:rPr lang="en-GB" sz="2000" dirty="0"/>
              <a:t>(not native MSFS2024)</a:t>
            </a:r>
          </a:p>
          <a:p>
            <a:r>
              <a:rPr lang="en-GB" sz="2000" dirty="0"/>
              <a:t>Realistic systems &amp; start routines</a:t>
            </a:r>
          </a:p>
          <a:p>
            <a:r>
              <a:rPr lang="en-GB" sz="2000" dirty="0"/>
              <a:t>Authentic sound packs </a:t>
            </a:r>
          </a:p>
          <a:p>
            <a:r>
              <a:rPr lang="en-GB" sz="2000" dirty="0"/>
              <a:t>Highly detailed Rolls Royce </a:t>
            </a:r>
            <a:r>
              <a:rPr lang="en-GB" sz="2000" dirty="0" err="1"/>
              <a:t>Merlins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200" b="1" dirty="0"/>
              <a:t>Cost $32.99 / ~ £24.50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1ED40-1B4B-C066-3AF7-3F9521F418DD}"/>
              </a:ext>
            </a:extLst>
          </p:cNvPr>
          <p:cNvSpPr txBox="1"/>
          <p:nvPr/>
        </p:nvSpPr>
        <p:spPr>
          <a:xfrm>
            <a:off x="2527767" y="1037197"/>
            <a:ext cx="433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Aeroplane Heaven Mosquito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E1C45A-999F-18E0-CA04-A9DF1F9E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44700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D7F91-0961-EC38-2D18-31A5784BC2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141" y="1059602"/>
            <a:ext cx="1042282" cy="479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FAD7EB-CC19-D605-9AC8-FB831322C1BC}"/>
              </a:ext>
            </a:extLst>
          </p:cNvPr>
          <p:cNvSpPr txBox="1"/>
          <p:nvPr/>
        </p:nvSpPr>
        <p:spPr>
          <a:xfrm>
            <a:off x="3350360" y="4707776"/>
            <a:ext cx="5667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4"/>
              </a:rPr>
              <a:t>https://www.aeroplaneheaven.com/product_mos.php</a:t>
            </a:r>
            <a:r>
              <a:rPr lang="en-GB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19C72C-04B1-8C13-2F75-EA0260F37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9433" y="1672677"/>
            <a:ext cx="3987878" cy="29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37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8CC8-00D8-165E-D2D6-E4292A87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notable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AA53-49BD-F18D-4596-2354170F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350110"/>
            <a:ext cx="2748690" cy="338861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Just Flight Cessna 152 for X-Plane 12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0E158D-C0B5-7A02-B88A-BCBFC71F4D52}"/>
              </a:ext>
            </a:extLst>
          </p:cNvPr>
          <p:cNvSpPr txBox="1">
            <a:spLocks/>
          </p:cNvSpPr>
          <p:nvPr/>
        </p:nvSpPr>
        <p:spPr>
          <a:xfrm>
            <a:off x="3083126" y="1350110"/>
            <a:ext cx="2825042" cy="3388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Cardiff Airport (EGFF) for X-Plane 12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549E70-0925-49FA-692A-87A82B47CB06}"/>
              </a:ext>
            </a:extLst>
          </p:cNvPr>
          <p:cNvSpPr txBox="1">
            <a:spLocks/>
          </p:cNvSpPr>
          <p:nvPr/>
        </p:nvSpPr>
        <p:spPr>
          <a:xfrm>
            <a:off x="6099050" y="1350110"/>
            <a:ext cx="2901395" cy="3388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World Update 21 for MSFS, covering Australia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1711D-41E4-6977-352F-39CDAD96347D}"/>
              </a:ext>
            </a:extLst>
          </p:cNvPr>
          <p:cNvSpPr txBox="1"/>
          <p:nvPr/>
        </p:nvSpPr>
        <p:spPr>
          <a:xfrm>
            <a:off x="53894" y="4726389"/>
            <a:ext cx="29910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2"/>
              </a:rPr>
              <a:t>https://www.justflight.com/product/c152-xplane-12</a:t>
            </a:r>
            <a:r>
              <a:rPr lang="en-GB" sz="10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FD312-CD4E-C1C5-DA88-AF48A3EE07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73" y="2274109"/>
            <a:ext cx="2213453" cy="1225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0F3E7F-2C07-2A00-E31C-7633D2766FE1}"/>
              </a:ext>
            </a:extLst>
          </p:cNvPr>
          <p:cNvSpPr txBox="1"/>
          <p:nvPr/>
        </p:nvSpPr>
        <p:spPr>
          <a:xfrm>
            <a:off x="143555" y="4359669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£30.49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2C070-8491-90A1-46C6-ED793B4D8BFB}"/>
              </a:ext>
            </a:extLst>
          </p:cNvPr>
          <p:cNvSpPr txBox="1"/>
          <p:nvPr/>
        </p:nvSpPr>
        <p:spPr>
          <a:xfrm>
            <a:off x="411172" y="3605174"/>
            <a:ext cx="221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…using hands-on research with a real-life C152, G-BGAE, based at </a:t>
            </a:r>
            <a:r>
              <a:rPr lang="en-GB" sz="1200" dirty="0" err="1"/>
              <a:t>Conington</a:t>
            </a:r>
            <a:r>
              <a:rPr lang="en-GB" sz="1200" dirty="0"/>
              <a:t> Airfield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C6A0A-C7F6-DF16-805B-6CE3F011D6A9}"/>
              </a:ext>
            </a:extLst>
          </p:cNvPr>
          <p:cNvSpPr txBox="1"/>
          <p:nvPr/>
        </p:nvSpPr>
        <p:spPr>
          <a:xfrm>
            <a:off x="3025061" y="4726389"/>
            <a:ext cx="28831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4"/>
              </a:rPr>
              <a:t>https://sofly.io/products/cardiff-airport-egff</a:t>
            </a:r>
            <a:r>
              <a:rPr lang="en-GB" sz="10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FAA8C-1608-AEF8-CC1B-0DF7E141B9C2}"/>
              </a:ext>
            </a:extLst>
          </p:cNvPr>
          <p:cNvSpPr txBox="1"/>
          <p:nvPr/>
        </p:nvSpPr>
        <p:spPr>
          <a:xfrm>
            <a:off x="3139922" y="4359669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£10.99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95950-523C-867A-84E4-67D9255B9885}"/>
              </a:ext>
            </a:extLst>
          </p:cNvPr>
          <p:cNvSpPr txBox="1"/>
          <p:nvPr/>
        </p:nvSpPr>
        <p:spPr>
          <a:xfrm>
            <a:off x="3407539" y="3605174"/>
            <a:ext cx="221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… Developed by </a:t>
            </a:r>
            <a:r>
              <a:rPr lang="en-GB" sz="1200" dirty="0" err="1"/>
              <a:t>SkyHigh</a:t>
            </a:r>
            <a:r>
              <a:rPr lang="en-GB" sz="1200" dirty="0"/>
              <a:t> Studios, EGFF, includes GSX profile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9A4F4-B4D7-C993-9757-AFC6CDD5BE76}"/>
              </a:ext>
            </a:extLst>
          </p:cNvPr>
          <p:cNvSpPr txBox="1"/>
          <p:nvPr/>
        </p:nvSpPr>
        <p:spPr>
          <a:xfrm>
            <a:off x="6213377" y="4347266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FREE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F86C8-AF6B-D6A1-3A05-BF4D8192F666}"/>
              </a:ext>
            </a:extLst>
          </p:cNvPr>
          <p:cNvSpPr txBox="1"/>
          <p:nvPr/>
        </p:nvSpPr>
        <p:spPr>
          <a:xfrm>
            <a:off x="6480994" y="3592771"/>
            <a:ext cx="221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…arriving 05</a:t>
            </a:r>
            <a:r>
              <a:rPr lang="en-GB" sz="1200" baseline="30000" dirty="0"/>
              <a:t>th</a:t>
            </a:r>
            <a:r>
              <a:rPr lang="en-GB" sz="1200" dirty="0"/>
              <a:t> May 2026; 6 new airports coming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A748F7-833D-D404-261D-63C744135B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014" y="2208226"/>
            <a:ext cx="1909199" cy="1293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8980B8-3BF9-0602-F048-4D5580B631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994" y="2224103"/>
            <a:ext cx="2255265" cy="12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3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8CC8-00D8-165E-D2D6-E4292A87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notable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AA53-49BD-F18D-4596-2354170F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350110"/>
            <a:ext cx="2748690" cy="338861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Burning Blue Design Kemble for MSFS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0E158D-C0B5-7A02-B88A-BCBFC71F4D52}"/>
              </a:ext>
            </a:extLst>
          </p:cNvPr>
          <p:cNvSpPr txBox="1">
            <a:spLocks/>
          </p:cNvSpPr>
          <p:nvPr/>
        </p:nvSpPr>
        <p:spPr>
          <a:xfrm>
            <a:off x="3083126" y="1350110"/>
            <a:ext cx="2825042" cy="3388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SWS Kodiak for MSFS2024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549E70-0925-49FA-692A-87A82B47CB06}"/>
              </a:ext>
            </a:extLst>
          </p:cNvPr>
          <p:cNvSpPr txBox="1">
            <a:spLocks/>
          </p:cNvSpPr>
          <p:nvPr/>
        </p:nvSpPr>
        <p:spPr>
          <a:xfrm>
            <a:off x="6099050" y="1350110"/>
            <a:ext cx="2901395" cy="3388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Gloucester (freeware) for MSFS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1711D-41E4-6977-352F-39CDAD96347D}"/>
              </a:ext>
            </a:extLst>
          </p:cNvPr>
          <p:cNvSpPr txBox="1"/>
          <p:nvPr/>
        </p:nvSpPr>
        <p:spPr>
          <a:xfrm>
            <a:off x="53894" y="4799586"/>
            <a:ext cx="29395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hlinkClick r:id="rId2"/>
              </a:rPr>
              <a:t>https://burningbluedesign.com/product/kemble/</a:t>
            </a:r>
            <a:r>
              <a:rPr lang="en-GB" sz="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F3E7F-2C07-2A00-E31C-7633D2766FE1}"/>
              </a:ext>
            </a:extLst>
          </p:cNvPr>
          <p:cNvSpPr txBox="1"/>
          <p:nvPr/>
        </p:nvSpPr>
        <p:spPr>
          <a:xfrm>
            <a:off x="143555" y="4359669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£15.95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2C070-8491-90A1-46C6-ED793B4D8BFB}"/>
              </a:ext>
            </a:extLst>
          </p:cNvPr>
          <p:cNvSpPr txBox="1"/>
          <p:nvPr/>
        </p:nvSpPr>
        <p:spPr>
          <a:xfrm>
            <a:off x="411172" y="3605174"/>
            <a:ext cx="221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EGBP, Cotswold Airport (Kemble) for MSFS2020 &amp;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C6A0A-C7F6-DF16-805B-6CE3F011D6A9}"/>
              </a:ext>
            </a:extLst>
          </p:cNvPr>
          <p:cNvSpPr txBox="1"/>
          <p:nvPr/>
        </p:nvSpPr>
        <p:spPr>
          <a:xfrm>
            <a:off x="2981906" y="4799586"/>
            <a:ext cx="303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hlinkClick r:id="rId3"/>
              </a:rPr>
              <a:t>https://simworksstudios.com/product/kodiak-100-series-ii-fs2024/</a:t>
            </a:r>
            <a:r>
              <a:rPr lang="en-GB" sz="8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FAA8C-1608-AEF8-CC1B-0DF7E141B9C2}"/>
              </a:ext>
            </a:extLst>
          </p:cNvPr>
          <p:cNvSpPr txBox="1"/>
          <p:nvPr/>
        </p:nvSpPr>
        <p:spPr>
          <a:xfrm>
            <a:off x="3139922" y="4359669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$34.99 / ~£26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9A4F4-B4D7-C993-9757-AFC6CDD5BE76}"/>
              </a:ext>
            </a:extLst>
          </p:cNvPr>
          <p:cNvSpPr txBox="1"/>
          <p:nvPr/>
        </p:nvSpPr>
        <p:spPr>
          <a:xfrm>
            <a:off x="6213377" y="4347266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FREE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F86C8-AF6B-D6A1-3A05-BF4D8192F666}"/>
              </a:ext>
            </a:extLst>
          </p:cNvPr>
          <p:cNvSpPr txBox="1"/>
          <p:nvPr/>
        </p:nvSpPr>
        <p:spPr>
          <a:xfrm>
            <a:off x="6480994" y="3592771"/>
            <a:ext cx="221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Published 1 week ago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9B3F0-0E43-D4DC-F681-4AAF75009A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74" y="2179835"/>
            <a:ext cx="2338647" cy="135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7C81E-4BC7-7AF8-B2E4-7B71D99DF6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39" y="2195332"/>
            <a:ext cx="2211939" cy="1309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0F2511-7D85-50B8-3C94-030013F10FA9}"/>
              </a:ext>
            </a:extLst>
          </p:cNvPr>
          <p:cNvSpPr txBox="1"/>
          <p:nvPr/>
        </p:nvSpPr>
        <p:spPr>
          <a:xfrm>
            <a:off x="6018458" y="4799586"/>
            <a:ext cx="3071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hlinkClick r:id="rId6"/>
              </a:rPr>
              <a:t>https://en.flightsim.to/addon/107288/egbj-gloucestershire-airport</a:t>
            </a:r>
            <a:r>
              <a:rPr lang="en-GB" sz="800" dirty="0"/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522293-F686-7005-A4E6-D8EE7EE8A4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70" y="2216049"/>
            <a:ext cx="1937617" cy="13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5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052E-021D-E14F-70E7-CD579DA2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 Pilot magazine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361E-C415-2573-45A1-DF79837C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55" y="1506288"/>
            <a:ext cx="3821726" cy="3356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300" dirty="0"/>
              <a:t>CLASSIC ROUTES</a:t>
            </a:r>
          </a:p>
          <a:p>
            <a:r>
              <a:rPr lang="en-GB" sz="2300" dirty="0"/>
              <a:t>Gatwick to Malaga</a:t>
            </a:r>
          </a:p>
          <a:p>
            <a:endParaRPr lang="en-GB" sz="2300" dirty="0"/>
          </a:p>
          <a:p>
            <a:pPr marL="0" indent="0">
              <a:buNone/>
            </a:pPr>
            <a:r>
              <a:rPr lang="en-GB" sz="2300" dirty="0"/>
              <a:t>FS WEEKEND!</a:t>
            </a:r>
          </a:p>
          <a:p>
            <a:r>
              <a:rPr lang="en-GB" sz="2300" dirty="0"/>
              <a:t>All the news from </a:t>
            </a:r>
            <a:r>
              <a:rPr lang="en-GB" sz="2300" dirty="0" err="1"/>
              <a:t>Lelystad</a:t>
            </a:r>
            <a:r>
              <a:rPr lang="en-GB" sz="2300" dirty="0"/>
              <a:t> 2026</a:t>
            </a:r>
          </a:p>
          <a:p>
            <a:endParaRPr lang="en-GB" sz="2300" dirty="0"/>
          </a:p>
          <a:p>
            <a:endParaRPr lang="en-GB" sz="2300" dirty="0"/>
          </a:p>
          <a:p>
            <a:pPr marL="0" indent="0">
              <a:buNone/>
            </a:pPr>
            <a:r>
              <a:rPr lang="en-GB" sz="2300" dirty="0"/>
              <a:t>727 PASSENGER EDITION</a:t>
            </a:r>
          </a:p>
          <a:p>
            <a:r>
              <a:rPr lang="en-GB" sz="2300" dirty="0"/>
              <a:t>Classic charter flying</a:t>
            </a:r>
          </a:p>
          <a:p>
            <a:endParaRPr lang="en-GB" sz="2300" dirty="0"/>
          </a:p>
          <a:p>
            <a:pPr marL="0" indent="0">
              <a:buNone/>
            </a:pPr>
            <a:r>
              <a:rPr lang="en-GB" sz="2300" dirty="0"/>
              <a:t>FULL REVIEW</a:t>
            </a:r>
          </a:p>
          <a:p>
            <a:r>
              <a:rPr lang="en-GB" sz="2300" dirty="0" err="1"/>
              <a:t>Moza</a:t>
            </a:r>
            <a:r>
              <a:rPr lang="en-GB" sz="2300" dirty="0"/>
              <a:t> AB9 and MH16 Flight Stick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72627-C1C4-C4EE-74D4-AAE5F1BD0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31" y="1044623"/>
            <a:ext cx="1910252" cy="2595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78C5B-6541-08CF-765F-1F0F83793C6F}"/>
              </a:ext>
            </a:extLst>
          </p:cNvPr>
          <p:cNvSpPr txBox="1"/>
          <p:nvPr/>
        </p:nvSpPr>
        <p:spPr>
          <a:xfrm>
            <a:off x="4419295" y="4828692"/>
            <a:ext cx="4584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https://pocketmags.com/pc-pilot-magazine#</a:t>
            </a:r>
            <a:r>
              <a:rPr lang="en-GB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7AC13-1796-BAA4-FADB-70AFFF48651A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PC Pilot 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D885A8-BE10-C4DD-35A8-6C1CCE71E7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952" y="1999654"/>
            <a:ext cx="4100611" cy="2812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A7499-6F7E-7E1A-326D-BF539B462544}"/>
              </a:ext>
            </a:extLst>
          </p:cNvPr>
          <p:cNvSpPr txBox="1"/>
          <p:nvPr/>
        </p:nvSpPr>
        <p:spPr>
          <a:xfrm>
            <a:off x="2586835" y="4831485"/>
            <a:ext cx="3054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https://www.key.aero/subscribe-today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76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692F-3946-ED41-7FCD-54EAFA37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VATSIM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BE4C-54B3-3F9A-EEC8-9D2A043D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04" y="1954799"/>
            <a:ext cx="3664920" cy="911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The whole of VATSIM Europe was encouraged to staff as many control positions as possible.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4E4D8-9843-C5A5-908B-7F7DA1411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3042117"/>
            <a:ext cx="3547847" cy="1985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7284D-9205-361F-C39C-3A7CEA2BB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1094451"/>
            <a:ext cx="1448570" cy="657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589566-8ADA-E5E4-638B-DEC3E8BD7D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632" y="1197405"/>
            <a:ext cx="4594108" cy="3042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F2AF8-53B6-CF3F-B62E-640DC2E9C6D0}"/>
              </a:ext>
            </a:extLst>
          </p:cNvPr>
          <p:cNvSpPr txBox="1"/>
          <p:nvPr/>
        </p:nvSpPr>
        <p:spPr>
          <a:xfrm>
            <a:off x="4253632" y="4263505"/>
            <a:ext cx="4584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The red text in red boxes are Approach positions. </a:t>
            </a:r>
          </a:p>
          <a:p>
            <a:pPr algn="ctr"/>
            <a:r>
              <a:rPr lang="en-GB" sz="1400" i="1" dirty="0"/>
              <a:t>Airport names show airports that have movements in or 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70F06-D660-7BF9-4D58-D54FCEE9C0F6}"/>
              </a:ext>
            </a:extLst>
          </p:cNvPr>
          <p:cNvSpPr txBox="1"/>
          <p:nvPr/>
        </p:nvSpPr>
        <p:spPr>
          <a:xfrm>
            <a:off x="1668723" y="1246785"/>
            <a:ext cx="4584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i="1" dirty="0">
                <a:solidFill>
                  <a:schemeClr val="tx2"/>
                </a:solidFill>
              </a:rPr>
              <a:t>11 April 2026</a:t>
            </a:r>
          </a:p>
        </p:txBody>
      </p:sp>
    </p:spTree>
    <p:extLst>
      <p:ext uri="{BB962C8B-B14F-4D97-AF65-F5344CB8AC3E}">
        <p14:creationId xmlns:p14="http://schemas.microsoft.com/office/powerpoint/2010/main" val="73439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692F-3946-ED41-7FCD-54EAFA37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VATSIM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BE4C-54B3-3F9A-EEC8-9D2A043D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458" y="1207827"/>
            <a:ext cx="1679756" cy="45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 dirty="0">
                <a:solidFill>
                  <a:schemeClr val="tx2"/>
                </a:solidFill>
              </a:rPr>
              <a:t>25 April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7284D-9205-361F-C39C-3A7CEA2BB9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1094451"/>
            <a:ext cx="1448570" cy="657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F2AF8-53B6-CF3F-B62E-640DC2E9C6D0}"/>
              </a:ext>
            </a:extLst>
          </p:cNvPr>
          <p:cNvSpPr txBox="1"/>
          <p:nvPr/>
        </p:nvSpPr>
        <p:spPr>
          <a:xfrm>
            <a:off x="4394342" y="3253597"/>
            <a:ext cx="4584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This table charted the number of flights available on each route without overloading any North Atlantic tracks. </a:t>
            </a:r>
          </a:p>
          <a:p>
            <a:pPr algn="ctr"/>
            <a:endParaRPr lang="en-GB" sz="1400" i="1" dirty="0"/>
          </a:p>
          <a:p>
            <a:pPr algn="ctr"/>
            <a:r>
              <a:rPr lang="en-GB" sz="1400" i="1" dirty="0"/>
              <a:t>Slots are allocated by a lottery (they call it a </a:t>
            </a:r>
            <a:r>
              <a:rPr lang="en-GB" sz="1400" i="1" dirty="0" err="1"/>
              <a:t>slottery</a:t>
            </a:r>
            <a:r>
              <a:rPr lang="en-GB" sz="1400" i="1" dirty="0"/>
              <a:t>!). </a:t>
            </a:r>
          </a:p>
          <a:p>
            <a:pPr algn="ctr"/>
            <a:endParaRPr lang="en-GB" sz="1400" i="1" dirty="0"/>
          </a:p>
          <a:p>
            <a:pPr algn="ctr"/>
            <a:r>
              <a:rPr lang="en-GB" sz="1400" i="1" dirty="0"/>
              <a:t>There were 2800 applications.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718-5BF4-E574-7558-955E64ECFD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924" y="1197405"/>
            <a:ext cx="4537522" cy="1985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161F0-CA6D-77C4-1192-160EFC6D9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70" y="3262799"/>
            <a:ext cx="2934511" cy="1641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734DAF-A78E-F015-5B15-DF667D3203BF}"/>
              </a:ext>
            </a:extLst>
          </p:cNvPr>
          <p:cNvSpPr txBox="1"/>
          <p:nvPr/>
        </p:nvSpPr>
        <p:spPr>
          <a:xfrm>
            <a:off x="143554" y="1977225"/>
            <a:ext cx="41744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Cross the Pond is a twice-yearly event featuring divisions on both sides of the Atlantic Ocean providing a complete ATC service from your departure to your destination.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64E20-A296-C4F1-785E-1DA1EE5A51E2}"/>
              </a:ext>
            </a:extLst>
          </p:cNvPr>
          <p:cNvSpPr txBox="1"/>
          <p:nvPr/>
        </p:nvSpPr>
        <p:spPr>
          <a:xfrm>
            <a:off x="4462924" y="4771126"/>
            <a:ext cx="4584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5"/>
              </a:rPr>
              <a:t>https://ctp.vatsim.net/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882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Other Aviation or Space News</a:t>
            </a:r>
          </a:p>
        </p:txBody>
      </p:sp>
    </p:spTree>
    <p:extLst>
      <p:ext uri="{BB962C8B-B14F-4D97-AF65-F5344CB8AC3E}">
        <p14:creationId xmlns:p14="http://schemas.microsoft.com/office/powerpoint/2010/main" val="2410751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8A03-BC3A-7D82-2A16-63567512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LEGO DC-3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0D5C-C6F6-077B-B9E4-65CC001C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821499"/>
            <a:ext cx="4886559" cy="1479947"/>
          </a:xfrm>
        </p:spPr>
        <p:txBody>
          <a:bodyPr>
            <a:normAutofit fontScale="70000" lnSpcReduction="20000"/>
          </a:bodyPr>
          <a:lstStyle/>
          <a:p>
            <a:r>
              <a:rPr lang="en-GB" sz="2000" dirty="0"/>
              <a:t>LEGO Icons series</a:t>
            </a:r>
          </a:p>
          <a:p>
            <a:r>
              <a:rPr lang="en-GB" sz="2000" dirty="0"/>
              <a:t>1903 pieces</a:t>
            </a:r>
          </a:p>
          <a:p>
            <a:r>
              <a:rPr lang="en-GB" sz="2000" dirty="0"/>
              <a:t>Detailed cockpit and passenger cabin</a:t>
            </a:r>
          </a:p>
          <a:p>
            <a:r>
              <a:rPr lang="pl-PL" sz="2000" dirty="0"/>
              <a:t>H: 24cm</a:t>
            </a:r>
            <a:r>
              <a:rPr lang="en-GB" sz="2000" dirty="0"/>
              <a:t> | </a:t>
            </a:r>
            <a:r>
              <a:rPr lang="pl-PL" sz="2000" dirty="0"/>
              <a:t>W: 76cm</a:t>
            </a:r>
            <a:r>
              <a:rPr lang="en-GB" sz="2000" dirty="0"/>
              <a:t> | </a:t>
            </a:r>
            <a:r>
              <a:rPr lang="pl-PL" sz="2000" dirty="0"/>
              <a:t>D: 51cm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COST: £200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A44B8-43DB-1D84-1D6F-7F3348103C04}"/>
              </a:ext>
            </a:extLst>
          </p:cNvPr>
          <p:cNvSpPr txBox="1"/>
          <p:nvPr/>
        </p:nvSpPr>
        <p:spPr>
          <a:xfrm>
            <a:off x="3047445" y="4826700"/>
            <a:ext cx="6096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2"/>
              </a:rPr>
              <a:t>https://www.lego.com/en-gb/product/douglas-dc-3-pan-am-airliner-11378</a:t>
            </a:r>
            <a:r>
              <a:rPr lang="en-GB" sz="1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4254B-E900-F2B3-2B6E-F3ADF631B9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754" y="1192550"/>
            <a:ext cx="3664919" cy="3634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D6343A-2D1B-AC3B-C98C-A422614A9E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6" y="1058214"/>
            <a:ext cx="610820" cy="6081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5700DD-BD36-0C3E-8BD7-06C978826AF6}"/>
              </a:ext>
            </a:extLst>
          </p:cNvPr>
          <p:cNvSpPr txBox="1">
            <a:spLocks/>
          </p:cNvSpPr>
          <p:nvPr/>
        </p:nvSpPr>
        <p:spPr>
          <a:xfrm>
            <a:off x="754375" y="1293001"/>
            <a:ext cx="3394362" cy="453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>
                <a:solidFill>
                  <a:schemeClr val="tx2"/>
                </a:solidFill>
              </a:rPr>
              <a:t>11378: Douglas DC-3 PAN AM Airliner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A31F57-2198-2D5C-FECC-E7208CA229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56" y="3438042"/>
            <a:ext cx="4572000" cy="1388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F684EA-1372-AE96-0A1F-332B260221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26" y="1760043"/>
            <a:ext cx="1227830" cy="1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07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5190-2AED-E30B-009A-21D2ADB3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ARTEMIS 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8513F-AE6B-52A8-4AF2-34B913D97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90" y="1394564"/>
            <a:ext cx="4731764" cy="32071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A0DB2-FE6F-5FC1-1C5D-85446A7C81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5" y="3335275"/>
            <a:ext cx="2074101" cy="1266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3AC9A-D197-B5F8-5229-D87BDEA16E1B}"/>
              </a:ext>
            </a:extLst>
          </p:cNvPr>
          <p:cNvSpPr txBox="1"/>
          <p:nvPr/>
        </p:nvSpPr>
        <p:spPr>
          <a:xfrm>
            <a:off x="296260" y="4610149"/>
            <a:ext cx="2901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WIP: </a:t>
            </a:r>
            <a:r>
              <a:rPr lang="en-GB" sz="1100" i="1" dirty="0" err="1"/>
              <a:t>SpacePort</a:t>
            </a:r>
            <a:r>
              <a:rPr lang="en-GB" sz="1100" i="1" dirty="0"/>
              <a:t> for Microsoft Flight Simulator 2020 and 2024, by the </a:t>
            </a:r>
            <a:r>
              <a:rPr lang="en-GB" sz="1100" i="1" dirty="0" err="1"/>
              <a:t>Terrabuilder</a:t>
            </a:r>
            <a:r>
              <a:rPr lang="en-GB" sz="1100" i="1" dirty="0"/>
              <a:t>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8FFE9-D7FC-2606-E1BA-9627737D86DF}"/>
              </a:ext>
            </a:extLst>
          </p:cNvPr>
          <p:cNvSpPr txBox="1"/>
          <p:nvPr/>
        </p:nvSpPr>
        <p:spPr>
          <a:xfrm>
            <a:off x="145646" y="1496164"/>
            <a:ext cx="39682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 10-day crewed test flight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Validated Orion &amp; Space Launch System (SLS) rocket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NASA astronauts: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Reid Wiseman, Victor Glover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Christina Koch, Jeremy Hansen  (Canadian)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over 230,000 miles from Earth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4,600 miles beyond the far side of the Moon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267532-4A30-2B35-870F-40D9520A55A4}"/>
              </a:ext>
            </a:extLst>
          </p:cNvPr>
          <p:cNvSpPr txBox="1">
            <a:spLocks/>
          </p:cNvSpPr>
          <p:nvPr/>
        </p:nvSpPr>
        <p:spPr>
          <a:xfrm>
            <a:off x="145646" y="1068712"/>
            <a:ext cx="3664920" cy="45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dirty="0">
                <a:solidFill>
                  <a:schemeClr val="tx2"/>
                </a:solidFill>
              </a:rPr>
              <a:t>NASA ARTEMIS 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4D21B-56CB-8DF8-3573-E7CD33FC6F62}"/>
              </a:ext>
            </a:extLst>
          </p:cNvPr>
          <p:cNvSpPr txBox="1"/>
          <p:nvPr/>
        </p:nvSpPr>
        <p:spPr>
          <a:xfrm>
            <a:off x="5030115" y="4774168"/>
            <a:ext cx="396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4"/>
              </a:rPr>
              <a:t>https://www.nasa.gov/mission/artemis-ii/</a:t>
            </a:r>
            <a:r>
              <a:rPr lang="en-GB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93DB6-3401-A07E-380B-08276A56E3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679" y="4156580"/>
            <a:ext cx="494802" cy="4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Monthly Meeting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E704-2605-27DD-2A85-FE5E29C5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044700"/>
            <a:ext cx="3970330" cy="3817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2026 Monthly Meeting Dates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FBD2-F283-1B53-399C-F265AE48D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6" y="1717642"/>
            <a:ext cx="1292211" cy="1313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4D6D-C5B6-7B77-DFC7-71C09035CE5B}"/>
              </a:ext>
            </a:extLst>
          </p:cNvPr>
          <p:cNvSpPr txBox="1"/>
          <p:nvPr/>
        </p:nvSpPr>
        <p:spPr>
          <a:xfrm>
            <a:off x="5640935" y="1808225"/>
            <a:ext cx="32068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27th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25th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22nd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13th December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9DE11-9679-7DCF-1D42-F4C226DE1DD1}"/>
              </a:ext>
            </a:extLst>
          </p:cNvPr>
          <p:cNvSpPr txBox="1"/>
          <p:nvPr/>
        </p:nvSpPr>
        <p:spPr>
          <a:xfrm>
            <a:off x="1976015" y="1808225"/>
            <a:ext cx="3664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24th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28th June – </a:t>
            </a:r>
            <a:r>
              <a:rPr lang="en-GB" sz="2800" i="1" dirty="0"/>
              <a:t>Open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26</a:t>
            </a:r>
            <a:r>
              <a:rPr lang="en-GB" sz="2800" baseline="30000" dirty="0"/>
              <a:t>th</a:t>
            </a:r>
            <a:r>
              <a:rPr lang="en-GB" sz="2800" dirty="0"/>
              <a:t>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23rd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8905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6B1F3C-EED0-05E4-75F7-7D5F26F3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94"/>
            <a:ext cx="9142413" cy="51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67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SA Artemis IV Mission Map">
            <a:extLst>
              <a:ext uri="{FF2B5EF4-FFF2-40B4-BE49-F238E27FC236}">
                <a16:creationId xmlns:a16="http://schemas.microsoft.com/office/drawing/2014/main" id="{48088E62-FD5F-50A2-AB09-1AF33C3E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74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Any Questions?!</a:t>
            </a:r>
          </a:p>
        </p:txBody>
      </p:sp>
    </p:spTree>
    <p:extLst>
      <p:ext uri="{BB962C8B-B14F-4D97-AF65-F5344CB8AC3E}">
        <p14:creationId xmlns:p14="http://schemas.microsoft.com/office/powerpoint/2010/main" val="14704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C038-7636-D4FF-4E74-D4C80105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Easter at the Aerospace Bristol</a:t>
            </a:r>
          </a:p>
        </p:txBody>
      </p:sp>
      <p:pic>
        <p:nvPicPr>
          <p:cNvPr id="5" name="Picture 4" descr="A person and a child sitting at a desk with computers&#10;&#10;AI-generated content may be incorrect.">
            <a:extLst>
              <a:ext uri="{FF2B5EF4-FFF2-40B4-BE49-F238E27FC236}">
                <a16:creationId xmlns:a16="http://schemas.microsoft.com/office/drawing/2014/main" id="{5A9364DF-FFA0-8AC6-4FDD-88039D1F6F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91" y="1095831"/>
            <a:ext cx="2849860" cy="2290575"/>
          </a:xfrm>
          <a:prstGeom prst="rect">
            <a:avLst/>
          </a:prstGeom>
        </p:spPr>
      </p:pic>
      <p:pic>
        <p:nvPicPr>
          <p:cNvPr id="7" name="Picture 6" descr="A group of men sitting at a desk with computers&#10;&#10;AI-generated content may be incorrect.">
            <a:extLst>
              <a:ext uri="{FF2B5EF4-FFF2-40B4-BE49-F238E27FC236}">
                <a16:creationId xmlns:a16="http://schemas.microsoft.com/office/drawing/2014/main" id="{EF97CF45-8965-1B11-60CF-4DE88F95A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51" y="3029864"/>
            <a:ext cx="2970234" cy="1934365"/>
          </a:xfrm>
          <a:prstGeom prst="rect">
            <a:avLst/>
          </a:prstGeom>
        </p:spPr>
      </p:pic>
      <p:pic>
        <p:nvPicPr>
          <p:cNvPr id="9" name="Picture 8" descr="A person and child playing a video game&#10;&#10;AI-generated content may be incorrect.">
            <a:extLst>
              <a:ext uri="{FF2B5EF4-FFF2-40B4-BE49-F238E27FC236}">
                <a16:creationId xmlns:a16="http://schemas.microsoft.com/office/drawing/2014/main" id="{6AEC3BA6-53F3-2471-7FD9-F7A0395366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2" y="1044700"/>
            <a:ext cx="2801203" cy="2181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99F71B-8069-F59E-8759-B56F7578B8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22" y="3386406"/>
            <a:ext cx="2137870" cy="1577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430D3-17DE-EB17-AE08-4D1411E0E6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384" y="1197405"/>
            <a:ext cx="2199368" cy="1646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BA6C25-C4CF-49C6-0D1A-6B903BC7B3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813" y="3590242"/>
            <a:ext cx="2020222" cy="14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BF7-4008-0993-C8C9-CF2DBF4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Inter-meeting 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CDA3-216E-A11A-0434-9DE5BFB6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 in Chippenham</a:t>
            </a:r>
          </a:p>
          <a:p>
            <a:endParaRPr lang="en-GB" dirty="0"/>
          </a:p>
          <a:p>
            <a:r>
              <a:rPr lang="en-GB" dirty="0"/>
              <a:t>Organised by Pete A</a:t>
            </a:r>
          </a:p>
          <a:p>
            <a:endParaRPr lang="en-GB" dirty="0"/>
          </a:p>
          <a:p>
            <a:r>
              <a:rPr lang="en-GB" dirty="0"/>
              <a:t>Next : </a:t>
            </a:r>
            <a:r>
              <a:rPr lang="en-GB" b="1" dirty="0"/>
              <a:t>Fri</a:t>
            </a:r>
            <a:r>
              <a:rPr lang="en-GB" dirty="0"/>
              <a:t> </a:t>
            </a:r>
            <a:r>
              <a:rPr lang="en-GB" b="1" dirty="0"/>
              <a:t>08</a:t>
            </a:r>
            <a:r>
              <a:rPr lang="en-GB" b="1" baseline="30000" dirty="0"/>
              <a:t>th</a:t>
            </a:r>
            <a:r>
              <a:rPr lang="en-GB" b="1" dirty="0"/>
              <a:t> May 2026</a:t>
            </a:r>
          </a:p>
          <a:p>
            <a:endParaRPr lang="en-GB" dirty="0"/>
          </a:p>
          <a:p>
            <a:r>
              <a:rPr lang="en-GB" dirty="0"/>
              <a:t>Speak to Pete and be added to email list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66B2B0-8E69-56A6-E2DA-4DBEF33F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077" y="1350110"/>
            <a:ext cx="2132990" cy="21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3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377-5958-E3B9-8E5A-CA6211C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flight simulator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2299-D6A9-CA7E-3776-5764CB47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61" y="1658916"/>
            <a:ext cx="4886560" cy="3232245"/>
          </a:xfrm>
        </p:spPr>
        <p:txBody>
          <a:bodyPr>
            <a:normAutofit/>
          </a:bodyPr>
          <a:lstStyle/>
          <a:p>
            <a:r>
              <a:rPr lang="en-GB" sz="2400" dirty="0"/>
              <a:t>Many of us have old software..</a:t>
            </a:r>
          </a:p>
          <a:p>
            <a:endParaRPr lang="en-GB" sz="2400" dirty="0"/>
          </a:p>
          <a:p>
            <a:r>
              <a:rPr lang="en-GB" sz="2400" dirty="0"/>
              <a:t>So far, now raised: </a:t>
            </a:r>
            <a:r>
              <a:rPr lang="en-GB" sz="2400" b="1" dirty="0"/>
              <a:t>£468.00</a:t>
            </a:r>
          </a:p>
          <a:p>
            <a:endParaRPr lang="en-GB" sz="2400" b="1" dirty="0"/>
          </a:p>
          <a:p>
            <a:r>
              <a:rPr lang="en-GB" sz="2400" dirty="0"/>
              <a:t>Please continue to bring along, if happy for proceeds to go to club funds.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00757-9815-69CC-A446-F97EDD37A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65" y="1197405"/>
            <a:ext cx="1733338" cy="19336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15CA3F-BC9B-A25D-E15C-A52FDD1D2E56}"/>
              </a:ext>
            </a:extLst>
          </p:cNvPr>
          <p:cNvSpPr/>
          <p:nvPr/>
        </p:nvSpPr>
        <p:spPr>
          <a:xfrm>
            <a:off x="5776951" y="3335275"/>
            <a:ext cx="3223494" cy="17064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ox of a photo software&#10;&#10;Description automatically generated with medium confidence">
            <a:extLst>
              <a:ext uri="{FF2B5EF4-FFF2-40B4-BE49-F238E27FC236}">
                <a16:creationId xmlns:a16="http://schemas.microsoft.com/office/drawing/2014/main" id="{40707F1A-C49B-3B55-4AF2-9BD4EAC7D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361" y="3534771"/>
            <a:ext cx="1190219" cy="1381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E813A-C76B-3554-9E1A-76657965DA3E}"/>
              </a:ext>
            </a:extLst>
          </p:cNvPr>
          <p:cNvSpPr txBox="1"/>
          <p:nvPr/>
        </p:nvSpPr>
        <p:spPr>
          <a:xfrm>
            <a:off x="7609411" y="3802685"/>
            <a:ext cx="139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</a:rPr>
              <a:t>Anybody have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BBB2A-44D0-DE06-9389-930BB0AAB2BA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Old flight simulator software</a:t>
            </a:r>
          </a:p>
        </p:txBody>
      </p:sp>
    </p:spTree>
    <p:extLst>
      <p:ext uri="{BB962C8B-B14F-4D97-AF65-F5344CB8AC3E}">
        <p14:creationId xmlns:p14="http://schemas.microsoft.com/office/powerpoint/2010/main" val="381462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EF08-480A-F294-06FC-E548B793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Anniversary Logo</a:t>
            </a:r>
          </a:p>
        </p:txBody>
      </p:sp>
      <p:pic>
        <p:nvPicPr>
          <p:cNvPr id="6" name="Picture 5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E37049A3-C630-E893-2E50-1C0D6F501D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44700"/>
            <a:ext cx="2137870" cy="2137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89EDB-4FD1-9091-668A-1201C732C617}"/>
              </a:ext>
            </a:extLst>
          </p:cNvPr>
          <p:cNvSpPr txBox="1"/>
          <p:nvPr/>
        </p:nvSpPr>
        <p:spPr>
          <a:xfrm>
            <a:off x="5786073" y="1458424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£5 each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60920-546B-2B21-2DB2-267BF7175271}"/>
              </a:ext>
            </a:extLst>
          </p:cNvPr>
          <p:cNvSpPr txBox="1"/>
          <p:nvPr/>
        </p:nvSpPr>
        <p:spPr>
          <a:xfrm>
            <a:off x="2739540" y="1623212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£5 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A5E95-AA80-E506-7B23-3324D54750CA}"/>
              </a:ext>
            </a:extLst>
          </p:cNvPr>
          <p:cNvSpPr txBox="1"/>
          <p:nvPr/>
        </p:nvSpPr>
        <p:spPr>
          <a:xfrm>
            <a:off x="3258910" y="4291192"/>
            <a:ext cx="152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A5 notebook (lined / plain)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0143D-880D-F2B4-C750-B96A591182CD}"/>
              </a:ext>
            </a:extLst>
          </p:cNvPr>
          <p:cNvSpPr txBox="1"/>
          <p:nvPr/>
        </p:nvSpPr>
        <p:spPr>
          <a:xfrm>
            <a:off x="6253705" y="3877468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Foam back mouse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E0E2-17F2-CA95-E056-BD5F8714E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128" y="1872147"/>
            <a:ext cx="3240203" cy="1960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0B3A0-133F-8C3A-DB47-5FAA3AF7D1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4" y="1992544"/>
            <a:ext cx="2444686" cy="22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31A2-6147-B9E3-42EB-C14EBF7F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Special Interest Groups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C26D-751B-DB4B-3B31-EAFBEE11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2419044"/>
            <a:ext cx="5039264" cy="244327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BFSG Concorde SIG</a:t>
            </a:r>
          </a:p>
          <a:p>
            <a:r>
              <a:rPr lang="en-GB" dirty="0"/>
              <a:t>BFSG War Birds SIG</a:t>
            </a:r>
          </a:p>
          <a:p>
            <a:r>
              <a:rPr lang="en-GB" dirty="0"/>
              <a:t>BFSG Formation Flying SIG</a:t>
            </a:r>
          </a:p>
          <a:p>
            <a:r>
              <a:rPr lang="en-GB" dirty="0"/>
              <a:t>BFSG Open Day Planners SIG</a:t>
            </a:r>
          </a:p>
          <a:p>
            <a:r>
              <a:rPr lang="en-GB" dirty="0"/>
              <a:t>BFSG X-Plane SIG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Any other ideas?</a:t>
            </a:r>
          </a:p>
        </p:txBody>
      </p:sp>
      <p:pic>
        <p:nvPicPr>
          <p:cNvPr id="4" name="Picture 3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0D70A25C-66DD-2DF9-8F8C-D06567273A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44700"/>
            <a:ext cx="1221640" cy="1221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5DAC2-C4E5-88C9-C3C0-2D747BA14D5C}"/>
              </a:ext>
            </a:extLst>
          </p:cNvPr>
          <p:cNvSpPr txBox="1"/>
          <p:nvPr/>
        </p:nvSpPr>
        <p:spPr>
          <a:xfrm>
            <a:off x="1517900" y="1424687"/>
            <a:ext cx="259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Candidate SIGs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C849F-BFE8-D096-E6AE-2A32FFEBD6FE}"/>
              </a:ext>
            </a:extLst>
          </p:cNvPr>
          <p:cNvSpPr txBox="1"/>
          <p:nvPr/>
        </p:nvSpPr>
        <p:spPr>
          <a:xfrm>
            <a:off x="5793640" y="1808225"/>
            <a:ext cx="3054100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We’d need the following: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Purpose &amp;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Goal(s)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Meeting cadence agreed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Comms to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Finance/Budget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Lead/Moderator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Active members!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97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40661377495691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C3E7F3D-DEF0-4265-977E-EAE5B54FCC26}">
  <ds:schemaRefs/>
</ds:datastoreItem>
</file>

<file path=customXml/itemProps2.xml><?xml version="1.0" encoding="utf-8"?>
<ds:datastoreItem xmlns:ds="http://schemas.openxmlformats.org/officeDocument/2006/customXml" ds:itemID="{0851EA30-C342-46F4-84B5-0E82E47810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1921</Words>
  <Application>Microsoft Office PowerPoint</Application>
  <PresentationFormat>On-screen Show (16:9)</PresentationFormat>
  <Paragraphs>336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Google Sans</vt:lpstr>
      <vt:lpstr>Times New Roman</vt:lpstr>
      <vt:lpstr>Office Theme</vt:lpstr>
      <vt:lpstr> Flight Simulation News April 2026</vt:lpstr>
      <vt:lpstr>BFSG News &amp; Reviews</vt:lpstr>
      <vt:lpstr>PowerPoint Presentation</vt:lpstr>
      <vt:lpstr>Monthly Meeting Dates</vt:lpstr>
      <vt:lpstr>Easter at the Aerospace Bristol</vt:lpstr>
      <vt:lpstr>Inter-meeting Lunches</vt:lpstr>
      <vt:lpstr>Old flight simulator software</vt:lpstr>
      <vt:lpstr>20th Anniversary Logo</vt:lpstr>
      <vt:lpstr>BFSG Special Interest Groups ?</vt:lpstr>
      <vt:lpstr>Gatwick Flight Simulation Group</vt:lpstr>
      <vt:lpstr>PowerPoint Presentation</vt:lpstr>
      <vt:lpstr>GA Virtual Flying Update</vt:lpstr>
      <vt:lpstr>Heavies Virtual Flying Update</vt:lpstr>
      <vt:lpstr>PowerPoint Presentation</vt:lpstr>
      <vt:lpstr>FSWeekend</vt:lpstr>
      <vt:lpstr>FSWeekend: Microsoft</vt:lpstr>
      <vt:lpstr>FSWeekend: Navigraph</vt:lpstr>
      <vt:lpstr>FSWeekend: Vector Studio</vt:lpstr>
      <vt:lpstr>FSWeekend: FlyByWire</vt:lpstr>
      <vt:lpstr>FSWeekend: BlueBird Simulations</vt:lpstr>
      <vt:lpstr>FSWeekend: iniBuilds</vt:lpstr>
      <vt:lpstr>FSWeekend: WinCTRL</vt:lpstr>
      <vt:lpstr>FSWeekend: Meridian GMT</vt:lpstr>
      <vt:lpstr>FSWeekend: Moza</vt:lpstr>
      <vt:lpstr>FSWeekend: Honeycomb</vt:lpstr>
      <vt:lpstr>Monthly Flying Tip</vt:lpstr>
      <vt:lpstr>Can we fix it?</vt:lpstr>
      <vt:lpstr>PowerPoint Presentation</vt:lpstr>
      <vt:lpstr>FlightFactor 777 v2</vt:lpstr>
      <vt:lpstr>PMDG 737</vt:lpstr>
      <vt:lpstr>De Havilland DH-98 Mosquito</vt:lpstr>
      <vt:lpstr>Other notable releases</vt:lpstr>
      <vt:lpstr>Other notable releases</vt:lpstr>
      <vt:lpstr>PC Pilot magazine</vt:lpstr>
      <vt:lpstr>VATSIM Update</vt:lpstr>
      <vt:lpstr>VATSIM Update</vt:lpstr>
      <vt:lpstr>PowerPoint Presentation</vt:lpstr>
      <vt:lpstr>LEGO DC-3</vt:lpstr>
      <vt:lpstr>ARTEMIS II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News - for Apr26</dc:title>
  <dc:subject>BFSG</dc:subject>
  <dc:creator>Keith Iremonger</dc:creator>
  <cp:lastModifiedBy>Keith Iremonger</cp:lastModifiedBy>
  <cp:revision>271</cp:revision>
  <dcterms:created xsi:type="dcterms:W3CDTF">2017-08-01T15:40:51Z</dcterms:created>
  <dcterms:modified xsi:type="dcterms:W3CDTF">2026-04-26T16:01:36Z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