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5"/>
  </p:notesMasterIdLst>
  <p:sldIdLst>
    <p:sldId id="256" r:id="rId4"/>
    <p:sldId id="340" r:id="rId5"/>
    <p:sldId id="312" r:id="rId6"/>
    <p:sldId id="342" r:id="rId7"/>
    <p:sldId id="1652" r:id="rId8"/>
    <p:sldId id="1522" r:id="rId9"/>
    <p:sldId id="1511" r:id="rId10"/>
    <p:sldId id="1506" r:id="rId11"/>
    <p:sldId id="1622" r:id="rId12"/>
    <p:sldId id="1665" r:id="rId13"/>
    <p:sldId id="1666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99"/>
    <a:srgbClr val="007033"/>
    <a:srgbClr val="E39A39"/>
    <a:srgbClr val="FE9202"/>
    <a:srgbClr val="E7FF01"/>
    <a:srgbClr val="1D3A00"/>
    <a:srgbClr val="5EEC3C"/>
    <a:srgbClr val="CC0099"/>
    <a:srgbClr val="6C1A00"/>
    <a:srgbClr val="00AA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88430" autoAdjust="0"/>
  </p:normalViewPr>
  <p:slideViewPr>
    <p:cSldViewPr>
      <p:cViewPr varScale="1">
        <p:scale>
          <a:sx n="185" d="100"/>
          <a:sy n="185" d="100"/>
        </p:scale>
        <p:origin x="3642" y="132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65195" y="2113635"/>
            <a:ext cx="7177135" cy="1679755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5195" y="3946095"/>
            <a:ext cx="7164342" cy="610821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8470"/>
            <a:ext cx="8246070" cy="763525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044700"/>
            <a:ext cx="8246070" cy="3817623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5" y="281175"/>
            <a:ext cx="6413610" cy="788682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5" y="1044700"/>
            <a:ext cx="6413610" cy="381762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8470"/>
            <a:ext cx="8093365" cy="763525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502815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1975212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502815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1975212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149" y="1960930"/>
            <a:ext cx="8551480" cy="1679754"/>
          </a:xfrm>
        </p:spPr>
        <p:txBody>
          <a:bodyPr>
            <a:normAutofit/>
          </a:bodyPr>
          <a:lstStyle/>
          <a:p>
            <a:br>
              <a:rPr lang="en-US" dirty="0"/>
            </a:br>
            <a:r>
              <a:rPr lang="en-US" sz="4000" b="1" dirty="0"/>
              <a:t>Flight Simulation News March 2026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5195" y="3946095"/>
            <a:ext cx="7164342" cy="61082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22 March 2026</a:t>
            </a:r>
          </a:p>
        </p:txBody>
      </p:sp>
      <p:pic>
        <p:nvPicPr>
          <p:cNvPr id="5" name="Picture 4" descr="A logo for a flight simulation group&#10;&#10;AI-generated content may be incorrect.">
            <a:extLst>
              <a:ext uri="{FF2B5EF4-FFF2-40B4-BE49-F238E27FC236}">
                <a16:creationId xmlns:a16="http://schemas.microsoft.com/office/drawing/2014/main" id="{4CB577E9-BC24-73B5-6197-87019611ACC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20690" y="247513"/>
            <a:ext cx="1560711" cy="1560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D84A00-0D9F-C501-A032-421A63649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58320-9D33-5BA1-5102-15F54403E4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1808225"/>
            <a:ext cx="8246070" cy="25959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6600" b="1" dirty="0"/>
              <a:t>Flight Simulator News</a:t>
            </a:r>
          </a:p>
        </p:txBody>
      </p:sp>
    </p:spTree>
    <p:extLst>
      <p:ext uri="{BB962C8B-B14F-4D97-AF65-F5344CB8AC3E}">
        <p14:creationId xmlns:p14="http://schemas.microsoft.com/office/powerpoint/2010/main" val="1383354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69236-49BA-246B-D1B9-8119FFDB9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FSWeekend</a:t>
            </a:r>
            <a:endParaRPr lang="en-GB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DA147F8-4144-1AC1-E883-F8FC76DF2C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3310" y="2078124"/>
            <a:ext cx="4991797" cy="924054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34A015A-C0D0-C39D-CDD5-CF8C269BD6A8}"/>
              </a:ext>
            </a:extLst>
          </p:cNvPr>
          <p:cNvSpPr txBox="1"/>
          <p:nvPr/>
        </p:nvSpPr>
        <p:spPr>
          <a:xfrm>
            <a:off x="754375" y="3452469"/>
            <a:ext cx="74825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Update next month </a:t>
            </a:r>
            <a:r>
              <a:rPr lang="en-GB" dirty="0"/>
              <a:t>on the major announcements from </a:t>
            </a:r>
            <a:r>
              <a:rPr lang="en-GB" dirty="0" err="1"/>
              <a:t>FSWeekend</a:t>
            </a:r>
            <a:r>
              <a:rPr lang="en-GB" dirty="0"/>
              <a:t>, running 21-22 March 2026, </a:t>
            </a:r>
            <a:r>
              <a:rPr lang="en-GB" dirty="0" err="1"/>
              <a:t>Aviodrome</a:t>
            </a:r>
            <a:r>
              <a:rPr lang="en-GB" dirty="0"/>
              <a:t> </a:t>
            </a:r>
            <a:r>
              <a:rPr lang="en-GB" dirty="0" err="1"/>
              <a:t>Lelystad</a:t>
            </a:r>
            <a:r>
              <a:rPr lang="en-GB" dirty="0"/>
              <a:t>, Netherlands.</a:t>
            </a:r>
          </a:p>
        </p:txBody>
      </p:sp>
    </p:spTree>
    <p:extLst>
      <p:ext uri="{BB962C8B-B14F-4D97-AF65-F5344CB8AC3E}">
        <p14:creationId xmlns:p14="http://schemas.microsoft.com/office/powerpoint/2010/main" val="2806172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C3F93-7F6F-4BE6-C3CC-9DC5D14BB0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4617" y="3851838"/>
            <a:ext cx="2443280" cy="122164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3600" dirty="0"/>
              <a:t>Presentation on news &amp; reviews will start at: </a:t>
            </a:r>
          </a:p>
          <a:p>
            <a:pPr marL="0" indent="0" algn="ctr">
              <a:buNone/>
            </a:pPr>
            <a:endParaRPr lang="en-GB" sz="3600" dirty="0"/>
          </a:p>
          <a:p>
            <a:pPr marL="0" indent="0" algn="ctr">
              <a:buNone/>
            </a:pPr>
            <a:r>
              <a:rPr lang="en-GB" sz="4800" dirty="0"/>
              <a:t>12:00h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A14D07F-0A44-C41C-9D59-A9B3417F3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965" y="128470"/>
            <a:ext cx="8246070" cy="763525"/>
          </a:xfrm>
        </p:spPr>
        <p:txBody>
          <a:bodyPr/>
          <a:lstStyle/>
          <a:p>
            <a:r>
              <a:rPr lang="en-GB" dirty="0"/>
              <a:t>BFSG News &amp; Reviews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231406-3B67-708F-A82C-1F9554CB78B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33103" y="1050246"/>
            <a:ext cx="3086307" cy="2801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873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D84A00-0D9F-C501-A032-421A63649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58320-9D33-5BA1-5102-15F54403E4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6" y="2266340"/>
            <a:ext cx="8246070" cy="25959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6600" b="1" dirty="0"/>
              <a:t>Parish Notices</a:t>
            </a:r>
          </a:p>
        </p:txBody>
      </p:sp>
    </p:spTree>
    <p:extLst>
      <p:ext uri="{BB962C8B-B14F-4D97-AF65-F5344CB8AC3E}">
        <p14:creationId xmlns:p14="http://schemas.microsoft.com/office/powerpoint/2010/main" val="1814544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A14D07F-0A44-C41C-9D59-A9B3417F3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965" y="128470"/>
            <a:ext cx="8246070" cy="763525"/>
          </a:xfrm>
        </p:spPr>
        <p:txBody>
          <a:bodyPr/>
          <a:lstStyle/>
          <a:p>
            <a:r>
              <a:rPr lang="en-GB" dirty="0"/>
              <a:t>Monthly Meeting Dates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200E704-2605-27DD-2A85-FE5E29C5F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261" y="1044700"/>
            <a:ext cx="3970330" cy="381762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400" b="1" dirty="0">
                <a:solidFill>
                  <a:schemeClr val="tx2"/>
                </a:solidFill>
              </a:rPr>
              <a:t>2026 Monthly Meeting Dates</a:t>
            </a:r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DBFBD2-F283-1B53-399C-F265AE48D8B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3086" y="1717642"/>
            <a:ext cx="1292211" cy="131339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E2B4D6D-C5B6-7B77-DFC7-71C09035CE5B}"/>
              </a:ext>
            </a:extLst>
          </p:cNvPr>
          <p:cNvSpPr txBox="1"/>
          <p:nvPr/>
        </p:nvSpPr>
        <p:spPr>
          <a:xfrm>
            <a:off x="5488230" y="1808225"/>
            <a:ext cx="3206805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27th September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25th October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22nd November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13th December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99DE11-9679-7DCF-1D42-F4C226DE1DD1}"/>
              </a:ext>
            </a:extLst>
          </p:cNvPr>
          <p:cNvSpPr txBox="1"/>
          <p:nvPr/>
        </p:nvSpPr>
        <p:spPr>
          <a:xfrm>
            <a:off x="1976015" y="1808225"/>
            <a:ext cx="337723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b="1" dirty="0"/>
              <a:t>26th April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24th May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28th June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26</a:t>
            </a:r>
            <a:r>
              <a:rPr lang="en-GB" sz="2800" baseline="30000" dirty="0"/>
              <a:t>th</a:t>
            </a:r>
            <a:r>
              <a:rPr lang="en-GB" sz="2800" dirty="0"/>
              <a:t> July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23rd August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598905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94BF7-4008-0993-C8C9-CF2DBF4B1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Inter-meeting Lunches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ACDA3-216E-A11A-0434-9DE5BFB62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Meet in Chippenham</a:t>
            </a:r>
          </a:p>
          <a:p>
            <a:endParaRPr lang="en-GB" dirty="0"/>
          </a:p>
          <a:p>
            <a:r>
              <a:rPr lang="en-GB" dirty="0"/>
              <a:t>Organised by Pete A</a:t>
            </a:r>
          </a:p>
          <a:p>
            <a:endParaRPr lang="en-GB" dirty="0"/>
          </a:p>
          <a:p>
            <a:r>
              <a:rPr lang="en-GB" dirty="0"/>
              <a:t>Next : </a:t>
            </a:r>
            <a:r>
              <a:rPr lang="en-GB" b="1" dirty="0"/>
              <a:t>10</a:t>
            </a:r>
            <a:r>
              <a:rPr lang="en-GB" b="1" baseline="30000" dirty="0"/>
              <a:t>th</a:t>
            </a:r>
            <a:r>
              <a:rPr lang="en-GB" b="1" dirty="0"/>
              <a:t> April 2026</a:t>
            </a:r>
          </a:p>
          <a:p>
            <a:endParaRPr lang="en-GB" dirty="0"/>
          </a:p>
          <a:p>
            <a:r>
              <a:rPr lang="en-GB" dirty="0"/>
              <a:t>Speak to Pete and be added to email list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A66B2B0-8E69-56A6-E2DA-4DBEF33F4D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19077" y="1350110"/>
            <a:ext cx="2132990" cy="2132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235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D84A00-0D9F-C501-A032-421A63649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58320-9D33-5BA1-5102-15F54403E4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6" y="2266340"/>
            <a:ext cx="8246070" cy="25959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6600" b="1" dirty="0"/>
              <a:t>Project Updates</a:t>
            </a:r>
          </a:p>
        </p:txBody>
      </p:sp>
    </p:spTree>
    <p:extLst>
      <p:ext uri="{BB962C8B-B14F-4D97-AF65-F5344CB8AC3E}">
        <p14:creationId xmlns:p14="http://schemas.microsoft.com/office/powerpoint/2010/main" val="1485436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D84A00-0D9F-C501-A032-421A63649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58320-9D33-5BA1-5102-15F54403E4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1808225"/>
            <a:ext cx="8246070" cy="25959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6600" b="1" dirty="0"/>
              <a:t>BFSG Weekly </a:t>
            </a:r>
          </a:p>
          <a:p>
            <a:pPr marL="0" indent="0" algn="ctr">
              <a:buNone/>
            </a:pPr>
            <a:r>
              <a:rPr lang="en-GB" sz="6600" b="1" dirty="0"/>
              <a:t>Virtual Fly-ins Update</a:t>
            </a:r>
          </a:p>
        </p:txBody>
      </p:sp>
    </p:spTree>
    <p:extLst>
      <p:ext uri="{BB962C8B-B14F-4D97-AF65-F5344CB8AC3E}">
        <p14:creationId xmlns:p14="http://schemas.microsoft.com/office/powerpoint/2010/main" val="3368094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C1E37-9473-318B-AA87-5A3DBDBFB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GA Virtual Flying Update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1A2921-A48F-DD55-3880-CD60B305F890}"/>
              </a:ext>
            </a:extLst>
          </p:cNvPr>
          <p:cNvSpPr txBox="1"/>
          <p:nvPr/>
        </p:nvSpPr>
        <p:spPr>
          <a:xfrm>
            <a:off x="84444" y="1044623"/>
            <a:ext cx="5861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tx2"/>
                </a:solidFill>
              </a:rPr>
              <a:t>GA Virtual Flying Update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6F56E7-42F8-548B-0F5E-40021994ABD2}"/>
              </a:ext>
            </a:extLst>
          </p:cNvPr>
          <p:cNvSpPr txBox="1"/>
          <p:nvPr/>
        </p:nvSpPr>
        <p:spPr>
          <a:xfrm>
            <a:off x="244945" y="1511428"/>
            <a:ext cx="304860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Tuesday evenings, from 19:30h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PoC: Mike 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8E422C6-3554-114A-8405-5BC7FD30254F}"/>
              </a:ext>
            </a:extLst>
          </p:cNvPr>
          <p:cNvSpPr/>
          <p:nvPr/>
        </p:nvSpPr>
        <p:spPr>
          <a:xfrm>
            <a:off x="3503065" y="1044623"/>
            <a:ext cx="5556491" cy="400618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b="1" kern="0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Comic Sans MS" panose="030F0702030302020204" pitchFamily="66" charset="0"/>
              </a:rPr>
              <a:t>24Feb26</a:t>
            </a:r>
            <a:r>
              <a:rPr lang="en-GB" sz="1200" b="1" kern="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Comic Sans MS" panose="030F0702030302020204" pitchFamily="66" charset="0"/>
              </a:rPr>
              <a:t> </a:t>
            </a:r>
            <a:r>
              <a:rPr lang="en-GB" sz="1200" kern="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Comic Sans MS" panose="030F0702030302020204" pitchFamily="66" charset="0"/>
              </a:rPr>
              <a:t>Transporting passengers and light cargo from Cosford to Barton. Flight plan by John Sharman. </a:t>
            </a:r>
            <a:r>
              <a:rPr lang="en-GB" sz="1200" b="1" kern="0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Comic Sans MS" panose="030F0702030302020204" pitchFamily="66" charset="0"/>
              </a:rPr>
              <a:t>EGWC EGBS EGNP EGAZ EGNR EGJD EGGP EGCB</a:t>
            </a:r>
            <a:r>
              <a:rPr lang="en-GB" sz="1200" kern="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Comic Sans MS" panose="030F0702030302020204" pitchFamily="66" charset="0"/>
              </a:rPr>
              <a:t> (10 pilots)</a:t>
            </a:r>
            <a:endParaRPr lang="en-GB" sz="12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b="1" kern="0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Comic Sans MS" panose="030F0702030302020204" pitchFamily="66" charset="0"/>
              </a:rPr>
              <a:t>03Mar26</a:t>
            </a:r>
            <a:r>
              <a:rPr lang="en-GB" sz="1200" kern="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Comic Sans MS" panose="030F0702030302020204" pitchFamily="66" charset="0"/>
              </a:rPr>
              <a:t> General sight seeing and passenger service in California. Flight plan by Tony Price.</a:t>
            </a:r>
            <a:r>
              <a:rPr lang="en-GB" sz="1200" kern="0" dirty="0">
                <a:solidFill>
                  <a:srgbClr val="00206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Comic Sans MS" panose="030F0702030302020204" pitchFamily="66" charset="0"/>
              </a:rPr>
              <a:t> </a:t>
            </a:r>
            <a:r>
              <a:rPr lang="en-GB" sz="1200" b="1" kern="0" dirty="0">
                <a:solidFill>
                  <a:srgbClr val="00206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Comic Sans MS" panose="030F0702030302020204" pitchFamily="66" charset="0"/>
              </a:rPr>
              <a:t>KHAF CA35 KAPC O69 KSTS E55 KLLR 82CL</a:t>
            </a:r>
            <a:r>
              <a:rPr lang="en-GB" sz="1200" b="1" kern="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Comic Sans MS" panose="030F0702030302020204" pitchFamily="66" charset="0"/>
              </a:rPr>
              <a:t> </a:t>
            </a:r>
            <a:r>
              <a:rPr lang="en-GB" sz="1200" kern="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Comic Sans MS" panose="030F0702030302020204" pitchFamily="66" charset="0"/>
              </a:rPr>
              <a:t>(10 pilots)</a:t>
            </a:r>
            <a:endParaRPr lang="en-GB" sz="12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b="1" kern="0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Comic Sans MS" panose="030F0702030302020204" pitchFamily="66" charset="0"/>
              </a:rPr>
              <a:t>10Mar26</a:t>
            </a:r>
            <a:r>
              <a:rPr lang="en-GB" sz="1200" kern="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Comic Sans MS" panose="030F0702030302020204" pitchFamily="66" charset="0"/>
              </a:rPr>
              <a:t> Transporting musicians and kit from Ostend to London City. Flight plan by Bob Barry. </a:t>
            </a:r>
            <a:r>
              <a:rPr lang="en-GB" sz="1200" b="1" kern="0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Comic Sans MS" panose="030F0702030302020204" pitchFamily="66" charset="0"/>
              </a:rPr>
              <a:t>EBOS LFAK LFAC EGMH EGMC EGLC</a:t>
            </a:r>
            <a:r>
              <a:rPr lang="en-GB" sz="1200" b="1" kern="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Comic Sans MS" panose="030F0702030302020204" pitchFamily="66" charset="0"/>
              </a:rPr>
              <a:t> </a:t>
            </a:r>
            <a:r>
              <a:rPr lang="en-GB" sz="1200" kern="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Comic Sans MS" panose="030F0702030302020204" pitchFamily="66" charset="0"/>
              </a:rPr>
              <a:t>(10 pilots)</a:t>
            </a:r>
            <a:endParaRPr lang="en-GB" sz="12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200" b="1" kern="0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Comic Sans MS" panose="030F0702030302020204" pitchFamily="66" charset="0"/>
              </a:rPr>
              <a:t>17Mar26</a:t>
            </a:r>
            <a:r>
              <a:rPr lang="en-GB" sz="1200" kern="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Comic Sans MS" panose="030F0702030302020204" pitchFamily="66" charset="0"/>
              </a:rPr>
              <a:t> Assisting local vet's practices delivering urgent Pharm (or Farm) </a:t>
            </a:r>
            <a:r>
              <a:rPr lang="en-GB" sz="1200" kern="0" dirty="0" err="1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Comic Sans MS" panose="030F0702030302020204" pitchFamily="66" charset="0"/>
              </a:rPr>
              <a:t>aceutical</a:t>
            </a:r>
            <a:r>
              <a:rPr lang="en-GB" sz="1200" kern="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Comic Sans MS" panose="030F0702030302020204" pitchFamily="66" charset="0"/>
              </a:rPr>
              <a:t> supplies for up and coming lambing season. STOL aircraft needed. Flight plan by Tim Nutt. </a:t>
            </a:r>
            <a:r>
              <a:rPr lang="en-GB" sz="1200" b="1" kern="0" dirty="0"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Comic Sans MS" panose="030F0702030302020204" pitchFamily="66" charset="0"/>
              </a:rPr>
              <a:t>EGGD EGZC EGVD EGAV EGUO EGQX EG03 EGBP EGCR EGNZ EGXG EGTG </a:t>
            </a:r>
            <a:r>
              <a:rPr lang="en-GB" sz="1200" kern="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Comic Sans MS" panose="030F0702030302020204" pitchFamily="66" charset="0"/>
              </a:rPr>
              <a:t>(10 pilots) </a:t>
            </a:r>
            <a:endParaRPr lang="en-GB" sz="12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 descr="A row of small airplanes on a runway&#10;&#10;Description automatically generated">
            <a:extLst>
              <a:ext uri="{FF2B5EF4-FFF2-40B4-BE49-F238E27FC236}">
                <a16:creationId xmlns:a16="http://schemas.microsoft.com/office/drawing/2014/main" id="{9F5FBDAB-7DE0-0105-97ED-CDBE7AC3E52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6362" y="3029865"/>
            <a:ext cx="2800005" cy="1767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933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C1E37-9473-318B-AA87-5A3DBDBFB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/>
              <a:t>Heavies</a:t>
            </a:r>
            <a:r>
              <a:rPr lang="en-GB" dirty="0"/>
              <a:t> Virtual Flying Update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1A2921-A48F-DD55-3880-CD60B305F890}"/>
              </a:ext>
            </a:extLst>
          </p:cNvPr>
          <p:cNvSpPr txBox="1"/>
          <p:nvPr/>
        </p:nvSpPr>
        <p:spPr>
          <a:xfrm>
            <a:off x="84444" y="1044623"/>
            <a:ext cx="5861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>
                <a:solidFill>
                  <a:schemeClr val="tx2"/>
                </a:solidFill>
              </a:rPr>
              <a:t>Heavies</a:t>
            </a:r>
            <a:r>
              <a:rPr lang="en-GB" sz="2400" b="1" dirty="0">
                <a:solidFill>
                  <a:schemeClr val="tx2"/>
                </a:solidFill>
              </a:rPr>
              <a:t> Virtual Flying Update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4D5439-FF9A-C9A7-3B6D-8DB0A8916E89}"/>
              </a:ext>
            </a:extLst>
          </p:cNvPr>
          <p:cNvSpPr txBox="1"/>
          <p:nvPr/>
        </p:nvSpPr>
        <p:spPr>
          <a:xfrm>
            <a:off x="143555" y="1502815"/>
            <a:ext cx="397033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Thursdays 18:30-21:00h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PoC Marcus 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sz="14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 addition, a combined BFSG and Aviators Eindhoven joint fly-in occurs once a month on Saturday mornings at 10:00hrs UK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b="1" kern="100" dirty="0">
              <a:cs typeface="Times New Roman" panose="02020603050405020304" pitchFamily="18" charset="0"/>
            </a:endParaRPr>
          </a:p>
          <a:p>
            <a:r>
              <a:rPr lang="en-GB" sz="1400" b="1" kern="100" dirty="0">
                <a:cs typeface="Times New Roman" panose="02020603050405020304" pitchFamily="18" charset="0"/>
              </a:rPr>
              <a:t>13th March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 kern="100" dirty="0">
                <a:cs typeface="Times New Roman" panose="02020603050405020304" pitchFamily="18" charset="0"/>
              </a:rPr>
              <a:t>Mexico City, Mexico (MMMX) to Memphis, USA (KMEM) – 1,131nm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1400" b="1" kern="100" dirty="0">
              <a:cs typeface="Times New Roman" panose="02020603050405020304" pitchFamily="18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DEC253C-2779-CD70-85C0-C12E2F769B8F}"/>
              </a:ext>
            </a:extLst>
          </p:cNvPr>
          <p:cNvSpPr/>
          <p:nvPr/>
        </p:nvSpPr>
        <p:spPr>
          <a:xfrm>
            <a:off x="4113886" y="1044700"/>
            <a:ext cx="4926304" cy="397033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kern="1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Week 09 </a:t>
            </a:r>
            <a:r>
              <a:rPr lang="en-GB" sz="1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– 26</a:t>
            </a:r>
            <a:r>
              <a:rPr lang="en-GB" sz="1400" b="1" kern="100" baseline="300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</a:t>
            </a:r>
            <a:r>
              <a:rPr lang="en-GB" sz="1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Feb – Mumbai Chhatrapati Shivaji Maharaj Intl. (VABB) to Delhi Indira Gandhi Intl. (VIDP) – 675nm – 10 pilots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kern="1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Week 10 </a:t>
            </a:r>
            <a:r>
              <a:rPr lang="en-GB" sz="1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– 05</a:t>
            </a:r>
            <a:r>
              <a:rPr lang="en-GB" sz="1400" b="1" kern="100" baseline="300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</a:t>
            </a:r>
            <a:r>
              <a:rPr lang="en-GB" sz="1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Mar – Delhi Indira Gandhi Intl. (VIDP) to Kabul Intl. (OAKB) – 585nm – 11 pilots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kern="1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Week 11 </a:t>
            </a:r>
            <a:r>
              <a:rPr lang="en-GB" sz="1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– 12</a:t>
            </a:r>
            <a:r>
              <a:rPr lang="en-GB" sz="1400" b="1" kern="100" baseline="300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</a:t>
            </a:r>
            <a:r>
              <a:rPr lang="en-GB" sz="1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Mar – Miami Intl. FLA (KMIA) to Birmingham-Shuttlesworth Intl. ALA (KBHM) – 605nm – 11 pilots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kern="10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Week 12 </a:t>
            </a:r>
            <a:r>
              <a:rPr lang="en-GB" sz="1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– 19</a:t>
            </a:r>
            <a:r>
              <a:rPr lang="en-GB" sz="1400" b="1" kern="100" baseline="300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</a:t>
            </a:r>
            <a:r>
              <a:rPr lang="en-GB" sz="1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Mar – Birmingham-Shuttlesworth Intl. ALA (KBHM) to San Antonio Intl. TEXAS (KSAT) diverted to Austin-Bergstrom Intl. Texas (KAUS) – 649nm – 10 pilots</a:t>
            </a:r>
          </a:p>
        </p:txBody>
      </p:sp>
    </p:spTree>
    <p:extLst>
      <p:ext uri="{BB962C8B-B14F-4D97-AF65-F5344CB8AC3E}">
        <p14:creationId xmlns:p14="http://schemas.microsoft.com/office/powerpoint/2010/main" val="3667494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slideVersion":1,"isValidatorEnabled":false,"isLocked":false,"elementsMetadata":[],"slideId":"638406613774956910","enableDocumentContentUpdater":false,"version":"2.0"}]]></TemplafySlideTemplateConfiguration>
</file>

<file path=customXml/itemProps1.xml><?xml version="1.0" encoding="utf-8"?>
<ds:datastoreItem xmlns:ds="http://schemas.openxmlformats.org/officeDocument/2006/customXml" ds:itemID="{8C3E7F3D-DEF0-4265-977E-EAE5B54FCC26}">
  <ds:schemaRefs/>
</ds:datastoreItem>
</file>

<file path=customXml/itemProps2.xml><?xml version="1.0" encoding="utf-8"?>
<ds:datastoreItem xmlns:ds="http://schemas.openxmlformats.org/officeDocument/2006/customXml" ds:itemID="{0851EA30-C342-46F4-84B5-0E82E4781056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3065</TotalTime>
  <Words>422</Words>
  <Application>Microsoft Office PowerPoint</Application>
  <PresentationFormat>On-screen Show (16:9)</PresentationFormat>
  <Paragraphs>58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Arial</vt:lpstr>
      <vt:lpstr>Calibri</vt:lpstr>
      <vt:lpstr>Comic Sans MS</vt:lpstr>
      <vt:lpstr>Times New Roman</vt:lpstr>
      <vt:lpstr>Office Theme</vt:lpstr>
      <vt:lpstr> Flight Simulation News March 2026</vt:lpstr>
      <vt:lpstr>BFSG News &amp; Reviews</vt:lpstr>
      <vt:lpstr>PowerPoint Presentation</vt:lpstr>
      <vt:lpstr>Monthly Meeting Dates</vt:lpstr>
      <vt:lpstr>Inter-meeting Lunches</vt:lpstr>
      <vt:lpstr>PowerPoint Presentation</vt:lpstr>
      <vt:lpstr>PowerPoint Presentation</vt:lpstr>
      <vt:lpstr>GA Virtual Flying Update</vt:lpstr>
      <vt:lpstr>Heavies Virtual Flying Update</vt:lpstr>
      <vt:lpstr>PowerPoint Presentation</vt:lpstr>
      <vt:lpstr>FSWeekend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BFSG News - for Mar26</dc:title>
  <dc:subject>BFSG</dc:subject>
  <dc:creator>Keith Iremonger</dc:creator>
  <cp:lastModifiedBy>Keith Iremonger</cp:lastModifiedBy>
  <cp:revision>239</cp:revision>
  <dcterms:created xsi:type="dcterms:W3CDTF">2017-08-01T15:40:51Z</dcterms:created>
  <dcterms:modified xsi:type="dcterms:W3CDTF">2026-03-23T19:03:00Z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