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6"/>
  </p:notesMasterIdLst>
  <p:sldIdLst>
    <p:sldId id="256" r:id="rId4"/>
    <p:sldId id="340" r:id="rId5"/>
    <p:sldId id="312" r:id="rId6"/>
    <p:sldId id="342" r:id="rId7"/>
    <p:sldId id="1652" r:id="rId8"/>
    <p:sldId id="384" r:id="rId9"/>
    <p:sldId id="1659" r:id="rId10"/>
    <p:sldId id="1664" r:id="rId11"/>
    <p:sldId id="1665" r:id="rId12"/>
    <p:sldId id="1666" r:id="rId13"/>
    <p:sldId id="1522" r:id="rId14"/>
    <p:sldId id="1544" r:id="rId15"/>
    <p:sldId id="401" r:id="rId16"/>
    <p:sldId id="1684" r:id="rId17"/>
    <p:sldId id="1686" r:id="rId18"/>
    <p:sldId id="1687" r:id="rId19"/>
    <p:sldId id="1688" r:id="rId20"/>
    <p:sldId id="1511" r:id="rId21"/>
    <p:sldId id="1506" r:id="rId22"/>
    <p:sldId id="1622" r:id="rId23"/>
    <p:sldId id="1660" r:id="rId24"/>
    <p:sldId id="1509" r:id="rId25"/>
    <p:sldId id="1623" r:id="rId26"/>
    <p:sldId id="1690" r:id="rId27"/>
    <p:sldId id="1691" r:id="rId28"/>
    <p:sldId id="1621" r:id="rId29"/>
    <p:sldId id="1642" r:id="rId30"/>
    <p:sldId id="1672" r:id="rId31"/>
    <p:sldId id="1673" r:id="rId32"/>
    <p:sldId id="1678" r:id="rId33"/>
    <p:sldId id="1679" r:id="rId34"/>
    <p:sldId id="1680" r:id="rId35"/>
    <p:sldId id="1681" r:id="rId36"/>
    <p:sldId id="1682" r:id="rId37"/>
    <p:sldId id="1683" r:id="rId38"/>
    <p:sldId id="1668" r:id="rId39"/>
    <p:sldId id="1669" r:id="rId40"/>
    <p:sldId id="1689" r:id="rId41"/>
    <p:sldId id="1674" r:id="rId42"/>
    <p:sldId id="1675" r:id="rId43"/>
    <p:sldId id="1676" r:id="rId44"/>
    <p:sldId id="1677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7033"/>
    <a:srgbClr val="E39A39"/>
    <a:srgbClr val="FE9202"/>
    <a:srgbClr val="E7FF01"/>
    <a:srgbClr val="1D3A00"/>
    <a:srgbClr val="5EEC3C"/>
    <a:srgbClr val="CC0099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8430" autoAdjust="0"/>
  </p:normalViewPr>
  <p:slideViewPr>
    <p:cSldViewPr>
      <p:cViewPr varScale="1">
        <p:scale>
          <a:sx n="129" d="100"/>
          <a:sy n="129" d="100"/>
        </p:scale>
        <p:origin x="702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2113635"/>
            <a:ext cx="7177135" cy="16797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413610" cy="78868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41361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lotstudyguide.com/books-available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hyperlink" Target="https://shop.keypublish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ums.flightsimulator.com/t/sim-update-5-beta-1-7-7-0-release-notes-february-20-2026/75848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hyperlink" Target="https://pmdg.com/pmdg-737-900-for-microsoft-flight-simulator-2024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ghtfx.io/portfolio/hjet24" TargetMode="External"/><Relationship Id="rId7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ghtsimulator.com/city-update-13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ghtsimulator.com/famous-flyer-13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ly.io/products/bristol-airport-eggd" TargetMode="External"/><Relationship Id="rId7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4.png"/><Relationship Id="rId4" Type="http://schemas.openxmlformats.org/officeDocument/2006/relationships/hyperlink" Target="https://www.flightsimulator.com/famous-flyer-13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addoncompare.com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beapilotsim.com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sdreamteam.com/products_gsxpro.htm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-plane.com/kb/x-plane-12-4-0-release-notes/" TargetMode="External"/><Relationship Id="rId7" Type="http://schemas.openxmlformats.org/officeDocument/2006/relationships/hyperlink" Target="https://www.justflight.com/product/pa28-181-archer-tx-lx-xplane-1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hyperlink" Target="https://realops-simulations.com/" TargetMode="External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rowsfire.com/products/rowsfire-b107-b737-overhead-pan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owsfire.com/products/rowsfire-b107-b737-overhead-panel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hadow.tech/gb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XyPPBC2gs" TargetMode="External"/><Relationship Id="rId2" Type="http://schemas.openxmlformats.org/officeDocument/2006/relationships/hyperlink" Target="https://shadow.tech/g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hadow.tech/gb/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sn.com/en-gb/travel/news/concorde-50p-coin-takes-off-as-royal-mint-celebrates-supersonic-aircraft/ar-AA1U5g0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9" y="1960930"/>
            <a:ext cx="8551480" cy="167975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000" b="1" dirty="0"/>
              <a:t>Flight Simulation News February 2026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22 February 2026</a:t>
            </a:r>
          </a:p>
        </p:txBody>
      </p:sp>
      <p:pic>
        <p:nvPicPr>
          <p:cNvPr id="5" name="Picture 4" descr="A logo for a flight simulation group&#10;&#10;AI-generated content may be incorrect.">
            <a:extLst>
              <a:ext uri="{FF2B5EF4-FFF2-40B4-BE49-F238E27FC236}">
                <a16:creationId xmlns:a16="http://schemas.microsoft.com/office/drawing/2014/main" id="{4CB577E9-BC24-73B5-6197-87019611AC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690" y="247513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077F-9D05-C180-6EE4-E4B95865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Concorde 50p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9EE90-017C-BB93-D15F-CB4FADF609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705" y="1197405"/>
            <a:ext cx="4186000" cy="3793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CBBFE-50A9-DFD7-88C6-4383BB1ACF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5" y="1044700"/>
            <a:ext cx="3422660" cy="3418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854294-B336-7484-4424-D9281FFC58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544" y="3463744"/>
            <a:ext cx="1364170" cy="13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3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Project Updates</a:t>
            </a:r>
          </a:p>
        </p:txBody>
      </p:sp>
    </p:spTree>
    <p:extLst>
      <p:ext uri="{BB962C8B-B14F-4D97-AF65-F5344CB8AC3E}">
        <p14:creationId xmlns:p14="http://schemas.microsoft.com/office/powerpoint/2010/main" val="148543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FB79-7DA8-A872-F1D6-74B39D6F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76ACF8-6528-7441-16A8-033504CBE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613456"/>
              </p:ext>
            </p:extLst>
          </p:nvPr>
        </p:nvGraphicFramePr>
        <p:xfrm>
          <a:off x="143555" y="1502815"/>
          <a:ext cx="88568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636">
                  <a:extLst>
                    <a:ext uri="{9D8B030D-6E8A-4147-A177-3AD203B41FA5}">
                      <a16:colId xmlns:a16="http://schemas.microsoft.com/office/drawing/2014/main" val="3724687209"/>
                    </a:ext>
                  </a:extLst>
                </a:gridCol>
                <a:gridCol w="6239089">
                  <a:extLst>
                    <a:ext uri="{9D8B030D-6E8A-4147-A177-3AD203B41FA5}">
                      <a16:colId xmlns:a16="http://schemas.microsoft.com/office/drawing/2014/main" val="819314040"/>
                    </a:ext>
                  </a:extLst>
                </a:gridCol>
                <a:gridCol w="1985167">
                  <a:extLst>
                    <a:ext uri="{9D8B030D-6E8A-4147-A177-3AD203B41FA5}">
                      <a16:colId xmlns:a16="http://schemas.microsoft.com/office/drawing/2014/main" val="3629712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PoC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0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Aerospace Bristol FlightRadar24 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5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Formation Flying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Michael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X-Plane on Club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Keith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71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Stream Deck Mini &amp; Discord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Keith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31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1ECA-BBDB-7D14-52B9-5B75ED09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Aerospace Bristol FR24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A130C-EFAC-314B-55E9-36DAF7B37D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55" y="2602074"/>
            <a:ext cx="4137429" cy="2339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203BB-C8C7-806E-1A9F-3F585FF3E180}"/>
              </a:ext>
            </a:extLst>
          </p:cNvPr>
          <p:cNvSpPr txBox="1"/>
          <p:nvPr/>
        </p:nvSpPr>
        <p:spPr>
          <a:xfrm>
            <a:off x="113685" y="1680004"/>
            <a:ext cx="50123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BFSG is providing antenna to Aerospace Bristol (£100)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48605-8575-39D2-9CDE-B9FCB4493894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flightradar24</a:t>
            </a:r>
            <a:r>
              <a:rPr lang="en-GB" sz="2400" b="1" dirty="0">
                <a:solidFill>
                  <a:schemeClr val="tx2"/>
                </a:solidFill>
              </a:rPr>
              <a:t> Install at Aerospace Bristol</a:t>
            </a:r>
          </a:p>
        </p:txBody>
      </p:sp>
      <p:pic>
        <p:nvPicPr>
          <p:cNvPr id="2050" name="Picture 3">
            <a:extLst>
              <a:ext uri="{FF2B5EF4-FFF2-40B4-BE49-F238E27FC236}">
                <a16:creationId xmlns:a16="http://schemas.microsoft.com/office/drawing/2014/main" id="{6BE21500-7601-6894-B323-EAF6B0E97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711" y="1658916"/>
            <a:ext cx="4163564" cy="342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78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2B48-D321-9178-9D84-47D901E8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Formation Flying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703F7-F872-25F2-4716-A225BB5F6D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93" y="1044700"/>
            <a:ext cx="6966602" cy="41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4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2B48-D321-9178-9D84-47D901E8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Formation Flying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7DCA5-EEB1-C221-7FA1-53E8AB19B4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778" y="1085580"/>
            <a:ext cx="6440444" cy="39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5420F-F286-0C91-FCA4-9EA02D50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Club 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43C09-0936-5765-0539-9FE68AA43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71" y="1655520"/>
            <a:ext cx="8246070" cy="32068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Help with X-Plane configuration…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Zibo 737 800 mod</a:t>
            </a:r>
          </a:p>
          <a:p>
            <a:r>
              <a:rPr lang="en-GB" dirty="0"/>
              <a:t>XP Map Enhancement (XPME)</a:t>
            </a:r>
          </a:p>
          <a:p>
            <a:r>
              <a:rPr lang="en-GB" dirty="0"/>
              <a:t>Better Pushback</a:t>
            </a:r>
          </a:p>
          <a:p>
            <a:r>
              <a:rPr lang="en-GB" dirty="0"/>
              <a:t>Sim Heaven</a:t>
            </a:r>
          </a:p>
          <a:p>
            <a:r>
              <a:rPr lang="en-GB" dirty="0"/>
              <a:t>X World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B851213-C48E-EC7D-26ED-FEC7355B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197405"/>
            <a:ext cx="1670605" cy="2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9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8E5E-8856-3882-EC82-AED3A591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Discord using a Stream Deck Mini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BC70C-610A-E85B-861C-8EF4E117F6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360" y="3559348"/>
            <a:ext cx="1513953" cy="13210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2A7CF5-04A8-3CA5-59CE-581B67F6C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71" y="1655520"/>
            <a:ext cx="8246070" cy="320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Come and watch the demo…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Change channels easily</a:t>
            </a:r>
          </a:p>
          <a:p>
            <a:r>
              <a:rPr lang="en-GB" dirty="0"/>
              <a:t>Easy Mute / PTT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C1629-A88F-43EE-4548-DC14065B3990}"/>
              </a:ext>
            </a:extLst>
          </p:cNvPr>
          <p:cNvSpPr txBox="1"/>
          <p:nvPr/>
        </p:nvSpPr>
        <p:spPr>
          <a:xfrm>
            <a:off x="4419295" y="4704954"/>
            <a:ext cx="121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Price: £60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C0FA2-5101-B537-46EC-D43221FD94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820" y="1241719"/>
            <a:ext cx="3554380" cy="27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28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BFSG Weekly </a:t>
            </a:r>
          </a:p>
          <a:p>
            <a:pPr marL="0" indent="0" algn="ctr">
              <a:buNone/>
            </a:pPr>
            <a:r>
              <a:rPr lang="en-GB" sz="6600" b="1" dirty="0"/>
              <a:t>Virtual Fly-ins Update</a:t>
            </a:r>
          </a:p>
        </p:txBody>
      </p:sp>
    </p:spTree>
    <p:extLst>
      <p:ext uri="{BB962C8B-B14F-4D97-AF65-F5344CB8AC3E}">
        <p14:creationId xmlns:p14="http://schemas.microsoft.com/office/powerpoint/2010/main" val="336809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GA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F56E7-42F8-548B-0F5E-40021994ABD2}"/>
              </a:ext>
            </a:extLst>
          </p:cNvPr>
          <p:cNvSpPr txBox="1"/>
          <p:nvPr/>
        </p:nvSpPr>
        <p:spPr>
          <a:xfrm>
            <a:off x="244945" y="1511428"/>
            <a:ext cx="3048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Tuesday evenings, from 19:30h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PoC: Mike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E422C6-3554-114A-8405-5BC7FD30254F}"/>
              </a:ext>
            </a:extLst>
          </p:cNvPr>
          <p:cNvSpPr/>
          <p:nvPr/>
        </p:nvSpPr>
        <p:spPr>
          <a:xfrm>
            <a:off x="3503065" y="1044623"/>
            <a:ext cx="5556491" cy="40061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27 Jan </a:t>
            </a:r>
            <a:r>
              <a:rPr lang="en-GB" sz="1200" kern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club flight from Clacton to </a:t>
            </a:r>
            <a:r>
              <a:rPr lang="en-GB" sz="1200" kern="1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Connington</a:t>
            </a:r>
            <a:r>
              <a:rPr lang="en-GB" sz="1200" kern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using an aircraft of pilot's choice. STOL type a good idea as some fields a tight fit. Compulsory landing at Marham for inclusion in Air Display. Flight plan by Mike Collins. </a:t>
            </a:r>
            <a:r>
              <a:rPr lang="en-GB" sz="1200" b="1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EGSQ EG98 EGOF EGSJ EGCU EGUA EGYM EGSF</a:t>
            </a:r>
            <a:r>
              <a:rPr lang="en-GB" sz="1200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(11 pilots)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00" kern="1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03 Feb </a:t>
            </a:r>
            <a:r>
              <a:rPr lang="en-GB" sz="1200" kern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contract in Canada transporting technicians to check condition of electrical pylons and cables between Anvil Island and Lillooet. Flight plan by Pete Norton. </a:t>
            </a:r>
            <a:r>
              <a:rPr lang="en-GB" sz="1200" b="1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KFHR CYCD PZ43 CYSE CYPS CYLI CAZ5</a:t>
            </a:r>
            <a:r>
              <a:rPr lang="en-GB" sz="1200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(10 pilots)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00" kern="1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 Feb </a:t>
            </a:r>
            <a:r>
              <a:rPr lang="en-GB" sz="1200" kern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GA flight up the east side of the UK, overflying the IBCC in Lincoln. All airfields enroute on the sites of WWII airfields. Flight plan by Mike Collins. </a:t>
            </a:r>
            <a:r>
              <a:rPr lang="en-GB" sz="1200" b="1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EGSF EGBG EGBN EGYE EGYD IBCC EGHW EGBR</a:t>
            </a:r>
            <a:r>
              <a:rPr lang="en-GB" sz="1200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(10 pilots)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00" kern="1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17 Feb </a:t>
            </a:r>
            <a:r>
              <a:rPr lang="en-GB" sz="1200" kern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GA flight in Thailand as part of a holiday trip. Flight plan by Pete </a:t>
            </a:r>
            <a:r>
              <a:rPr lang="en-GB" sz="1200" kern="1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Allnutt</a:t>
            </a:r>
            <a:r>
              <a:rPr lang="en-GB" sz="1200" kern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200" b="1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VTCN VTCP VTCL VTCC</a:t>
            </a:r>
            <a:r>
              <a:rPr lang="en-GB" sz="1200" kern="1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(7 pilots)</a:t>
            </a:r>
          </a:p>
        </p:txBody>
      </p:sp>
      <p:pic>
        <p:nvPicPr>
          <p:cNvPr id="7" name="Picture 6" descr="A row of small airplanes on a runway&#10;&#10;Description automatically generated">
            <a:extLst>
              <a:ext uri="{FF2B5EF4-FFF2-40B4-BE49-F238E27FC236}">
                <a16:creationId xmlns:a16="http://schemas.microsoft.com/office/drawing/2014/main" id="{9F5FBDAB-7DE0-0105-97ED-CDBE7AC3E5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62" y="3029865"/>
            <a:ext cx="2800005" cy="17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3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3F93-7F6F-4BE6-C3CC-9DC5D14BB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17" y="3851838"/>
            <a:ext cx="2443280" cy="12216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Presentation on news &amp; reviews will start at: 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4800" dirty="0"/>
              <a:t>12:00h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BFSG News &amp; Reviews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31406-3B67-708F-A82C-1F9554CB78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103" y="1050246"/>
            <a:ext cx="3086307" cy="28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73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Heavies</a:t>
            </a:r>
            <a:r>
              <a:rPr lang="en-GB" dirty="0"/>
              <a:t>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Heavies</a:t>
            </a:r>
            <a:r>
              <a:rPr lang="en-GB" sz="2400" b="1" dirty="0">
                <a:solidFill>
                  <a:schemeClr val="tx2"/>
                </a:solidFill>
              </a:rPr>
              <a:t>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D5439-FF9A-C9A7-3B6D-8DB0A8916E89}"/>
              </a:ext>
            </a:extLst>
          </p:cNvPr>
          <p:cNvSpPr txBox="1"/>
          <p:nvPr/>
        </p:nvSpPr>
        <p:spPr>
          <a:xfrm>
            <a:off x="143555" y="1502815"/>
            <a:ext cx="3664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Thursdays 18:30-21:00h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addition, a combined BFSG and Aviators Eindhoven joint fly-in occurs once a month on Saturday mornings at 10:00hrs UK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kern="100" dirty="0">
              <a:cs typeface="Times New Roman" panose="02020603050405020304" pitchFamily="18" charset="0"/>
            </a:endParaRPr>
          </a:p>
          <a:p>
            <a:r>
              <a:rPr lang="en-GB" sz="1600" b="1" kern="100" dirty="0">
                <a:cs typeface="Times New Roman" panose="02020603050405020304" pitchFamily="18" charset="0"/>
              </a:rPr>
              <a:t>Aviators</a:t>
            </a:r>
          </a:p>
          <a:p>
            <a:r>
              <a:rPr lang="en-GB" sz="1600" kern="100" dirty="0">
                <a:cs typeface="Times New Roman" panose="02020603050405020304" pitchFamily="18" charset="0"/>
              </a:rPr>
              <a:t>07 Feb – Tripoli, Libya (HLLT) to </a:t>
            </a:r>
            <a:r>
              <a:rPr lang="en-GB" sz="1600" kern="100" dirty="0" err="1">
                <a:cs typeface="Times New Roman" panose="02020603050405020304" pitchFamily="18" charset="0"/>
              </a:rPr>
              <a:t>Tozeur-Nefta</a:t>
            </a:r>
            <a:r>
              <a:rPr lang="en-GB" sz="1600" kern="100" dirty="0">
                <a:cs typeface="Times New Roman" panose="02020603050405020304" pitchFamily="18" charset="0"/>
              </a:rPr>
              <a:t>, Tunisia (DTTZ) - 274nm</a:t>
            </a:r>
          </a:p>
          <a:p>
            <a:endParaRPr lang="en-GB" sz="1600" kern="100" dirty="0">
              <a:cs typeface="Times New Roman" panose="02020603050405020304" pitchFamily="18" charset="0"/>
            </a:endParaRPr>
          </a:p>
          <a:p>
            <a:r>
              <a:rPr lang="en-GB" sz="1600" kern="100" dirty="0" err="1">
                <a:cs typeface="Times New Roman" panose="02020603050405020304" pitchFamily="18" charset="0"/>
              </a:rPr>
              <a:t>Tozeur-Nefta</a:t>
            </a:r>
            <a:r>
              <a:rPr lang="en-GB" sz="1600" kern="100" dirty="0">
                <a:cs typeface="Times New Roman" panose="02020603050405020304" pitchFamily="18" charset="0"/>
              </a:rPr>
              <a:t>, Tunisia (DTTZ) To Houari Boumediene, Algeria (DAAG) – 346nm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C253C-2779-CD70-85C0-C12E2F769B8F}"/>
              </a:ext>
            </a:extLst>
          </p:cNvPr>
          <p:cNvSpPr/>
          <p:nvPr/>
        </p:nvSpPr>
        <p:spPr>
          <a:xfrm>
            <a:off x="4113886" y="1044700"/>
            <a:ext cx="4926304" cy="39703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05 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29 Jan – Manchester (EGCC) to Berlin Brandenburg (EDDB) – 625nm – 7 pilots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800" b="1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06 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05 Feb – Berlin Brandenburg (EDDB) to Bergen </a:t>
            </a:r>
            <a:r>
              <a:rPr lang="en-GB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Flesland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(ENBR) – 630nm – 8 pilots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800" b="1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07 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12 Feb – Bergen </a:t>
            </a:r>
            <a:r>
              <a:rPr lang="en-GB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Flesland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(ENBR) to Kemi Tornio (EFKE) – 640nm – 9 pilots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800" b="1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08 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19 Feb – Karachi Jinnah Intl. (OPKC) to Mumbai Chhatrapati Shivaji Maharaj Intl. (VABB) – 550nm – 11 pilots</a:t>
            </a:r>
          </a:p>
        </p:txBody>
      </p:sp>
    </p:spTree>
    <p:extLst>
      <p:ext uri="{BB962C8B-B14F-4D97-AF65-F5344CB8AC3E}">
        <p14:creationId xmlns:p14="http://schemas.microsoft.com/office/powerpoint/2010/main" val="366749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Other News</a:t>
            </a:r>
          </a:p>
        </p:txBody>
      </p:sp>
    </p:spTree>
    <p:extLst>
      <p:ext uri="{BB962C8B-B14F-4D97-AF65-F5344CB8AC3E}">
        <p14:creationId xmlns:p14="http://schemas.microsoft.com/office/powerpoint/2010/main" val="2407180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BFSG Screenshot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B6634-4F9D-F04C-B075-62F8F769A4AC}"/>
              </a:ext>
            </a:extLst>
          </p:cNvPr>
          <p:cNvSpPr txBox="1"/>
          <p:nvPr/>
        </p:nvSpPr>
        <p:spPr>
          <a:xfrm>
            <a:off x="3197655" y="4686538"/>
            <a:ext cx="580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Screenshot courtesy of Phil 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1B7D9-F613-0C73-A023-54B1F725AD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" y="1044700"/>
            <a:ext cx="9144000" cy="35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1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8AD-89B1-C1C7-8650-C38BEB1E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Flying Tip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4E085-30A3-CC0A-2BC0-478A3B1D44C9}"/>
              </a:ext>
            </a:extLst>
          </p:cNvPr>
          <p:cNvSpPr txBox="1"/>
          <p:nvPr/>
        </p:nvSpPr>
        <p:spPr>
          <a:xfrm>
            <a:off x="178038" y="1155937"/>
            <a:ext cx="210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Study Guides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F11B95-2B2C-6667-446C-AC3A391FB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911" y="1960123"/>
            <a:ext cx="2054716" cy="2592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838050-D216-82B5-B60B-B4D56264D0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280" y="1477671"/>
            <a:ext cx="2200297" cy="2815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38F6D-22C7-D1A4-76F8-7743DB8CA8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728" y="1176802"/>
            <a:ext cx="2226552" cy="27898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A52B6B-B674-A607-4E39-B203BED36A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1" y="1808225"/>
            <a:ext cx="2068807" cy="29000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55882C-93CD-17EA-478D-830D8D6FD785}"/>
              </a:ext>
            </a:extLst>
          </p:cNvPr>
          <p:cNvSpPr txBox="1"/>
          <p:nvPr/>
        </p:nvSpPr>
        <p:spPr>
          <a:xfrm>
            <a:off x="2892245" y="4584143"/>
            <a:ext cx="29584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Rick Townsend Study Guides</a:t>
            </a:r>
          </a:p>
          <a:p>
            <a:pPr algn="ctr"/>
            <a:r>
              <a:rPr lang="en-GB" sz="1100" dirty="0">
                <a:hlinkClick r:id="rId6"/>
              </a:rPr>
              <a:t>https://pilotstudyguide.com/books-available/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876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A678-E047-7F32-C854-82F6FB6A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Flying Tip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B5C4D-23C6-0EB3-A47C-69AD9ED9A145}"/>
              </a:ext>
            </a:extLst>
          </p:cNvPr>
          <p:cNvSpPr txBox="1"/>
          <p:nvPr/>
        </p:nvSpPr>
        <p:spPr>
          <a:xfrm>
            <a:off x="6404459" y="4645698"/>
            <a:ext cx="26017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2"/>
              </a:rPr>
              <a:t>https://shop.keypublishing.com</a:t>
            </a:r>
            <a:r>
              <a:rPr lang="en-GB" sz="1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41784-7171-E40F-AE2F-3A6D0B91CA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594" y="1613632"/>
            <a:ext cx="2692677" cy="255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FE6A0-E66F-B220-9A86-ADCC9965D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4" y="1046119"/>
            <a:ext cx="695422" cy="762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534128-14B1-01A5-7AE6-BBDE3905C5B2}"/>
              </a:ext>
            </a:extLst>
          </p:cNvPr>
          <p:cNvSpPr txBox="1"/>
          <p:nvPr/>
        </p:nvSpPr>
        <p:spPr>
          <a:xfrm>
            <a:off x="771616" y="1130129"/>
            <a:ext cx="210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Aircraft Guides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49CED9-F8B1-F451-ECFB-013A7502FC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97" y="2273028"/>
            <a:ext cx="1079467" cy="2026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40E8F6-0FDA-C476-3A6F-6766F839AD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063" y="2247459"/>
            <a:ext cx="1079466" cy="20582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07DB37-FD13-234D-9D74-08A4B52E92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923" y="2278613"/>
            <a:ext cx="1068053" cy="2020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70E9BA-8188-AA9D-9913-35E34230E8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615" y="1066737"/>
            <a:ext cx="948128" cy="18310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46E3FF-F5D9-EE17-59C5-87A6DD5A087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985" y="3065973"/>
            <a:ext cx="1009297" cy="19150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AB93C4-F403-5B17-27FF-65524EA0D87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406" y="2266340"/>
            <a:ext cx="1037698" cy="20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90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0187-4B3D-0B76-687B-30DA3BAE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 Pilot magazine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7E93-6A15-9FB5-2874-C1DDBD6EB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41" y="1892236"/>
            <a:ext cx="2451900" cy="312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Released 19</a:t>
            </a:r>
            <a:r>
              <a:rPr lang="en-GB" sz="1600" baseline="30000" dirty="0"/>
              <a:t>th</a:t>
            </a:r>
            <a:r>
              <a:rPr lang="en-GB" sz="1600" dirty="0"/>
              <a:t> Feb 26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REVIEW: INIBUILDS’ A340</a:t>
            </a:r>
          </a:p>
          <a:p>
            <a:pPr marL="0" indent="0">
              <a:buNone/>
            </a:pPr>
            <a:r>
              <a:rPr lang="en-GB" sz="1600" dirty="0"/>
              <a:t>Classic long-haul travel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HONEYCOMB</a:t>
            </a:r>
          </a:p>
          <a:p>
            <a:pPr marL="0" indent="0">
              <a:buNone/>
            </a:pPr>
            <a:r>
              <a:rPr lang="en-GB" sz="1600" dirty="0"/>
              <a:t>Bravo Lite throttles reviewed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79C70-403C-54A0-F93E-88F2FE97F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935" y="1068933"/>
            <a:ext cx="2830710" cy="3946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61195-09D3-EB7A-ED99-30150723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4" y="1046119"/>
            <a:ext cx="695422" cy="762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D7247-98DD-D23D-84F7-F50BB7DB9F2B}"/>
              </a:ext>
            </a:extLst>
          </p:cNvPr>
          <p:cNvSpPr txBox="1"/>
          <p:nvPr/>
        </p:nvSpPr>
        <p:spPr>
          <a:xfrm>
            <a:off x="771616" y="1130129"/>
            <a:ext cx="210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PC Pilot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6246C-6880-FA0E-AC70-031EAEFEADD5}"/>
              </a:ext>
            </a:extLst>
          </p:cNvPr>
          <p:cNvSpPr txBox="1"/>
          <p:nvPr/>
        </p:nvSpPr>
        <p:spPr>
          <a:xfrm>
            <a:off x="2906779" y="2472227"/>
            <a:ext cx="27063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b="1" dirty="0"/>
              <a:t>CLASSIC ROUTES SERIES</a:t>
            </a:r>
          </a:p>
          <a:p>
            <a:pPr marL="0" indent="0">
              <a:buNone/>
            </a:pPr>
            <a:r>
              <a:rPr lang="en-GB" sz="1600" dirty="0"/>
              <a:t>Flight adventures from yesteryear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BLACK SQUARE BEECHCRAFT</a:t>
            </a:r>
          </a:p>
          <a:p>
            <a:pPr marL="0" indent="0">
              <a:buNone/>
            </a:pPr>
            <a:r>
              <a:rPr lang="en-GB" sz="1600" dirty="0"/>
              <a:t>Bonanza and Baron in depth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THE YEAR AHEAD</a:t>
            </a:r>
          </a:p>
          <a:p>
            <a:pPr marL="0" indent="0">
              <a:buNone/>
            </a:pPr>
            <a:r>
              <a:rPr lang="en-GB" sz="1600" dirty="0"/>
              <a:t>What to expect in 2026 </a:t>
            </a:r>
          </a:p>
        </p:txBody>
      </p:sp>
    </p:spTree>
    <p:extLst>
      <p:ext uri="{BB962C8B-B14F-4D97-AF65-F5344CB8AC3E}">
        <p14:creationId xmlns:p14="http://schemas.microsoft.com/office/powerpoint/2010/main" val="1675350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3F2E-B60B-4EB6-26A2-1FBA57CC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VATSIM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4B57B-1B29-F5C6-4E9E-7D4F56EEB8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4" y="1094451"/>
            <a:ext cx="1448570" cy="657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18A148-3F5F-C0D3-3679-280105BE7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850" y="1345031"/>
            <a:ext cx="2435045" cy="1521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4A0BC-DF1F-887C-45F1-736BB6A518B7}"/>
              </a:ext>
            </a:extLst>
          </p:cNvPr>
          <p:cNvSpPr txBox="1"/>
          <p:nvPr/>
        </p:nvSpPr>
        <p:spPr>
          <a:xfrm>
            <a:off x="5640935" y="963021"/>
            <a:ext cx="336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VATSIM RADAR </a:t>
            </a:r>
            <a:r>
              <a:rPr lang="en-GB" dirty="0"/>
              <a:t>updates…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C0766-D77E-4076-227E-2E51B8C365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835" y="2390049"/>
            <a:ext cx="494802" cy="453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62A551-5D09-304D-F5DA-112AC2AF1C12}"/>
              </a:ext>
            </a:extLst>
          </p:cNvPr>
          <p:cNvSpPr txBox="1"/>
          <p:nvPr/>
        </p:nvSpPr>
        <p:spPr>
          <a:xfrm>
            <a:off x="1684730" y="2104954"/>
            <a:ext cx="33139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Cross The Pond </a:t>
            </a:r>
            <a:r>
              <a:rPr lang="en-GB" dirty="0"/>
              <a:t>(CTP) - This will return this Spring (date not yet announced)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1C201B-4076-5BC3-EED1-36D60BC0F1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555" y="3223521"/>
            <a:ext cx="2562419" cy="17915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6AABD8-AF34-A63C-8076-B4BA7B0E5BE1}"/>
              </a:ext>
            </a:extLst>
          </p:cNvPr>
          <p:cNvSpPr txBox="1"/>
          <p:nvPr/>
        </p:nvSpPr>
        <p:spPr>
          <a:xfrm>
            <a:off x="1684730" y="3380611"/>
            <a:ext cx="3054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CIX VFR </a:t>
            </a:r>
            <a:r>
              <a:rPr lang="en-GB" b="1" dirty="0"/>
              <a:t>Cheltenham Gold Cup </a:t>
            </a:r>
            <a:r>
              <a:rPr lang="en-GB" dirty="0"/>
              <a:t>Friday 13Mar26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Cheltenham ATZ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Designed for Helicopter pilots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6D182C-FD4E-008F-9A54-DBDA5FECE0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4" y="2212122"/>
            <a:ext cx="1448571" cy="6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0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1F8-E745-B31B-93F6-3A685432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MSFS2024 Sim Update 05 Beta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6BAD-7EC5-EAF6-C3B0-49146712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72" y="1871708"/>
            <a:ext cx="3970329" cy="3021577"/>
          </a:xfrm>
        </p:spPr>
        <p:txBody>
          <a:bodyPr>
            <a:normAutofit/>
          </a:bodyPr>
          <a:lstStyle/>
          <a:p>
            <a:r>
              <a:rPr lang="en-GB" sz="1800" dirty="0"/>
              <a:t>20 Feb 26</a:t>
            </a:r>
          </a:p>
          <a:p>
            <a:r>
              <a:rPr lang="en-GB" sz="1600" dirty="0"/>
              <a:t>Career mode updates</a:t>
            </a:r>
          </a:p>
          <a:p>
            <a:r>
              <a:rPr lang="en-GB" sz="1600" dirty="0"/>
              <a:t>Stability improvements</a:t>
            </a:r>
          </a:p>
          <a:p>
            <a:r>
              <a:rPr lang="en-GB" sz="1600" dirty="0"/>
              <a:t>Bug fixes</a:t>
            </a:r>
          </a:p>
          <a:p>
            <a:r>
              <a:rPr lang="en-GB" sz="1600" dirty="0"/>
              <a:t>EFB fixes</a:t>
            </a:r>
          </a:p>
          <a:p>
            <a:r>
              <a:rPr lang="en-GB" sz="1600" dirty="0"/>
              <a:t>Aircraft fixes</a:t>
            </a:r>
          </a:p>
          <a:p>
            <a:r>
              <a:rPr lang="en-GB" sz="1600" dirty="0"/>
              <a:t>Airport fixes</a:t>
            </a:r>
          </a:p>
          <a:p>
            <a:endParaRPr lang="en-GB" sz="1100" dirty="0"/>
          </a:p>
          <a:p>
            <a:pPr marL="0" indent="0">
              <a:buNone/>
            </a:pPr>
            <a:r>
              <a:rPr lang="en-GB" sz="2000" b="1" dirty="0"/>
              <a:t>COST: FREE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8D3B-248C-22DD-CE2C-0A6BC6A7876A}"/>
              </a:ext>
            </a:extLst>
          </p:cNvPr>
          <p:cNvSpPr txBox="1"/>
          <p:nvPr/>
        </p:nvSpPr>
        <p:spPr>
          <a:xfrm>
            <a:off x="1212491" y="1061666"/>
            <a:ext cx="5631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Sim Update 05 Beta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5625650-A41D-7820-9D5E-B1E51F1F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AAF383-8C7E-D14F-EF5D-D6CCCA59A3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188" y="2419045"/>
            <a:ext cx="3738847" cy="763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6C5F03-1E95-38B7-BAF8-46A8CCC27430}"/>
              </a:ext>
            </a:extLst>
          </p:cNvPr>
          <p:cNvSpPr txBox="1"/>
          <p:nvPr/>
        </p:nvSpPr>
        <p:spPr>
          <a:xfrm>
            <a:off x="2436565" y="4766941"/>
            <a:ext cx="67190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4"/>
              </a:rPr>
              <a:t>https://forums.flightsimulator.com/t/sim-update-5-beta-1-7-7-0-release-notes-february-20-2026/758481</a:t>
            </a:r>
            <a:r>
              <a:rPr lang="en-GB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8B6D5-16F0-7AB4-5979-56E31B201BB0}"/>
              </a:ext>
            </a:extLst>
          </p:cNvPr>
          <p:cNvSpPr txBox="1"/>
          <p:nvPr/>
        </p:nvSpPr>
        <p:spPr>
          <a:xfrm>
            <a:off x="4950584" y="3320794"/>
            <a:ext cx="358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1.7.7.0</a:t>
            </a:r>
          </a:p>
        </p:txBody>
      </p:sp>
    </p:spTree>
    <p:extLst>
      <p:ext uri="{BB962C8B-B14F-4D97-AF65-F5344CB8AC3E}">
        <p14:creationId xmlns:p14="http://schemas.microsoft.com/office/powerpoint/2010/main" val="3222771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1F8-E745-B31B-93F6-3A685432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MSFS2024 PMDG 737-900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6BAD-7EC5-EAF6-C3B0-49146712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871708"/>
            <a:ext cx="4275740" cy="3021577"/>
          </a:xfrm>
        </p:spPr>
        <p:txBody>
          <a:bodyPr>
            <a:normAutofit fontScale="92500" lnSpcReduction="10000"/>
          </a:bodyPr>
          <a:lstStyle/>
          <a:p>
            <a:r>
              <a:rPr lang="en-GB" sz="2100" dirty="0"/>
              <a:t>-900 and -900ER released</a:t>
            </a:r>
          </a:p>
          <a:p>
            <a:r>
              <a:rPr lang="en-GB" sz="2100" dirty="0"/>
              <a:t>Longest of the 737NG series airframes</a:t>
            </a:r>
          </a:p>
          <a:p>
            <a:r>
              <a:rPr lang="en-GB" sz="2100" dirty="0"/>
              <a:t>Not compatible with MSFS2020</a:t>
            </a:r>
          </a:p>
          <a:p>
            <a:r>
              <a:rPr lang="en-GB" sz="2100" dirty="0"/>
              <a:t>Interchangeable equipment options for cockpit instrumentation</a:t>
            </a:r>
          </a:p>
          <a:p>
            <a:r>
              <a:rPr lang="en-GB" sz="2100" dirty="0"/>
              <a:t>HUD with configurable modes</a:t>
            </a:r>
          </a:p>
          <a:p>
            <a:r>
              <a:rPr lang="en-GB" sz="2100" dirty="0"/>
              <a:t>new 3D sound environment</a:t>
            </a:r>
          </a:p>
          <a:p>
            <a:pPr marL="0" indent="0">
              <a:buNone/>
            </a:pPr>
            <a:endParaRPr lang="en-GB" sz="1600" dirty="0"/>
          </a:p>
          <a:p>
            <a:endParaRPr lang="en-GB" sz="1100" dirty="0"/>
          </a:p>
          <a:p>
            <a:pPr marL="0" indent="0">
              <a:buNone/>
            </a:pPr>
            <a:r>
              <a:rPr lang="en-GB" sz="2000" b="1" dirty="0"/>
              <a:t>COST:$49.99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8D3B-248C-22DD-CE2C-0A6BC6A7876A}"/>
              </a:ext>
            </a:extLst>
          </p:cNvPr>
          <p:cNvSpPr txBox="1"/>
          <p:nvPr/>
        </p:nvSpPr>
        <p:spPr>
          <a:xfrm>
            <a:off x="2567823" y="1061666"/>
            <a:ext cx="427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PMDG 737-900 Released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5625650-A41D-7820-9D5E-B1E51F1F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C62FA-66BD-585C-859C-DAF8E4A05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675" y="1648004"/>
            <a:ext cx="4028769" cy="3021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5874E4-E90C-06A5-134B-5233A2884A32}"/>
              </a:ext>
            </a:extLst>
          </p:cNvPr>
          <p:cNvSpPr txBox="1"/>
          <p:nvPr/>
        </p:nvSpPr>
        <p:spPr>
          <a:xfrm>
            <a:off x="999922" y="4762914"/>
            <a:ext cx="81440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4"/>
              </a:rPr>
              <a:t>https://pmdg.com/pmdg-737-900-for-microsoft-flight-simulator-2024/</a:t>
            </a:r>
            <a:r>
              <a:rPr lang="en-GB" sz="14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CE6C4B-9641-4DB2-5551-24A0EEC34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364" y="1011209"/>
            <a:ext cx="1286054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01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1F8-E745-B31B-93F6-3A685432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MSFS2024 </a:t>
            </a:r>
            <a:r>
              <a:rPr lang="en-GB" dirty="0" err="1"/>
              <a:t>FlightFX</a:t>
            </a:r>
            <a:r>
              <a:rPr lang="en-GB" dirty="0"/>
              <a:t> </a:t>
            </a:r>
            <a:r>
              <a:rPr lang="en-GB" dirty="0" err="1"/>
              <a:t>HJet</a:t>
            </a:r>
            <a:r>
              <a:rPr lang="en-GB" dirty="0"/>
              <a:t> 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6BAD-7EC5-EAF6-C3B0-49146712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59" y="1871708"/>
            <a:ext cx="4428445" cy="3021577"/>
          </a:xfrm>
        </p:spPr>
        <p:txBody>
          <a:bodyPr>
            <a:normAutofit/>
          </a:bodyPr>
          <a:lstStyle/>
          <a:p>
            <a:r>
              <a:rPr lang="en-GB" sz="1800" dirty="0"/>
              <a:t>Refreshed MSFS2020 version</a:t>
            </a:r>
          </a:p>
          <a:p>
            <a:r>
              <a:rPr lang="en-GB" sz="1800" dirty="0"/>
              <a:t>Can be used in MSFS2024 Career Mode (Private Charter)</a:t>
            </a:r>
          </a:p>
          <a:p>
            <a:r>
              <a:rPr lang="en-GB" sz="1800" dirty="0"/>
              <a:t>Rebuilt flight model, ground handling</a:t>
            </a:r>
          </a:p>
          <a:p>
            <a:r>
              <a:rPr lang="en-GB" sz="1800" dirty="0"/>
              <a:t>Garmin G3000 displays</a:t>
            </a:r>
          </a:p>
          <a:p>
            <a:r>
              <a:rPr lang="en-GB" sz="1800" dirty="0"/>
              <a:t>New sounds by Echo 19</a:t>
            </a:r>
          </a:p>
          <a:p>
            <a:r>
              <a:rPr lang="en-GB" sz="1800" dirty="0"/>
              <a:t>EFB included w/ </a:t>
            </a:r>
            <a:r>
              <a:rPr lang="en-GB" sz="1800" dirty="0" err="1"/>
              <a:t>Navigraph</a:t>
            </a:r>
            <a:endParaRPr lang="en-GB" sz="1800" dirty="0"/>
          </a:p>
          <a:p>
            <a:endParaRPr lang="en-GB" sz="1100" dirty="0"/>
          </a:p>
          <a:p>
            <a:pPr marL="0" indent="0">
              <a:buNone/>
            </a:pPr>
            <a:r>
              <a:rPr lang="en-GB" sz="2000" b="1" dirty="0"/>
              <a:t>COST:$24.99 (free to MSFS2020 owners)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8D3B-248C-22DD-CE2C-0A6BC6A7876A}"/>
              </a:ext>
            </a:extLst>
          </p:cNvPr>
          <p:cNvSpPr txBox="1"/>
          <p:nvPr/>
        </p:nvSpPr>
        <p:spPr>
          <a:xfrm>
            <a:off x="2415119" y="1061666"/>
            <a:ext cx="357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tx2"/>
                </a:solidFill>
              </a:rPr>
              <a:t>HJet</a:t>
            </a:r>
            <a:r>
              <a:rPr lang="en-GB" sz="2800" b="1" dirty="0">
                <a:solidFill>
                  <a:schemeClr val="tx2"/>
                </a:solidFill>
              </a:rPr>
              <a:t> 24 VLJ Released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5625650-A41D-7820-9D5E-B1E51F1F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5874E4-E90C-06A5-134B-5233A2884A32}"/>
              </a:ext>
            </a:extLst>
          </p:cNvPr>
          <p:cNvSpPr txBox="1"/>
          <p:nvPr/>
        </p:nvSpPr>
        <p:spPr>
          <a:xfrm>
            <a:off x="999922" y="4762914"/>
            <a:ext cx="81440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3"/>
              </a:rPr>
              <a:t>https://www.flightfx.io/portfolio/hjet24</a:t>
            </a:r>
            <a:r>
              <a:rPr lang="en-GB" sz="1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44028-85E3-F2D8-9C25-78014D16F0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396" y="2357951"/>
            <a:ext cx="494802" cy="4535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CEA3DE-899A-1D2D-811C-4DDAA1166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797" y="2983902"/>
            <a:ext cx="2842828" cy="15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3CCF69-C7F0-03E8-5516-CD86EAEC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252" y="1244792"/>
            <a:ext cx="2842827" cy="15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99C1CA-6C14-C212-BD0E-88ADC4A91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668" y="1066752"/>
            <a:ext cx="1076475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3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Parish Notices</a:t>
            </a:r>
          </a:p>
        </p:txBody>
      </p:sp>
    </p:spTree>
    <p:extLst>
      <p:ext uri="{BB962C8B-B14F-4D97-AF65-F5344CB8AC3E}">
        <p14:creationId xmlns:p14="http://schemas.microsoft.com/office/powerpoint/2010/main" val="1814544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1F8-E745-B31B-93F6-3A685432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MSFS202x City Update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6BAD-7EC5-EAF6-C3B0-49146712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59" y="1871708"/>
            <a:ext cx="4428445" cy="3021577"/>
          </a:xfrm>
        </p:spPr>
        <p:txBody>
          <a:bodyPr>
            <a:normAutofit/>
          </a:bodyPr>
          <a:lstStyle/>
          <a:p>
            <a:r>
              <a:rPr lang="en-GB" sz="1800" dirty="0"/>
              <a:t>Sacramento</a:t>
            </a:r>
          </a:p>
          <a:p>
            <a:r>
              <a:rPr lang="en-GB" sz="1800" dirty="0"/>
              <a:t>San Francisco Bay Area</a:t>
            </a:r>
          </a:p>
          <a:p>
            <a:r>
              <a:rPr lang="en-GB" sz="1800" dirty="0"/>
              <a:t>Greater Los Angeles</a:t>
            </a:r>
          </a:p>
          <a:p>
            <a:r>
              <a:rPr lang="en-GB" sz="1800" dirty="0"/>
              <a:t>San Diego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For MSFS 2020 and 2024</a:t>
            </a:r>
          </a:p>
          <a:p>
            <a:endParaRPr lang="en-GB" sz="1100" dirty="0"/>
          </a:p>
          <a:p>
            <a:pPr marL="0" indent="0">
              <a:buNone/>
            </a:pPr>
            <a:r>
              <a:rPr lang="en-GB" sz="2000" b="1" dirty="0"/>
              <a:t>COST: FREE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8D3B-248C-22DD-CE2C-0A6BC6A7876A}"/>
              </a:ext>
            </a:extLst>
          </p:cNvPr>
          <p:cNvSpPr txBox="1"/>
          <p:nvPr/>
        </p:nvSpPr>
        <p:spPr>
          <a:xfrm>
            <a:off x="1212491" y="1061666"/>
            <a:ext cx="477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City Update 13 - California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5625650-A41D-7820-9D5E-B1E51F1F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5874E4-E90C-06A5-134B-5233A2884A32}"/>
              </a:ext>
            </a:extLst>
          </p:cNvPr>
          <p:cNvSpPr txBox="1"/>
          <p:nvPr/>
        </p:nvSpPr>
        <p:spPr>
          <a:xfrm>
            <a:off x="999922" y="4762914"/>
            <a:ext cx="81440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3"/>
              </a:rPr>
              <a:t>https://www.flightsimulator.com/city-update-13/</a:t>
            </a:r>
            <a:r>
              <a:rPr lang="en-GB" sz="1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44028-85E3-F2D8-9C25-78014D16F0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283" y="4249307"/>
            <a:ext cx="494802" cy="453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28A80-202C-4A71-D622-DA4EE440E4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283" y="1655520"/>
            <a:ext cx="4268398" cy="24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83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1F8-E745-B31B-93F6-3A685432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Famous Flyer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6BAD-7EC5-EAF6-C3B0-49146712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59" y="1871708"/>
            <a:ext cx="4428445" cy="3021577"/>
          </a:xfrm>
        </p:spPr>
        <p:txBody>
          <a:bodyPr>
            <a:normAutofit/>
          </a:bodyPr>
          <a:lstStyle/>
          <a:p>
            <a:r>
              <a:rPr lang="en-GB" sz="1800" dirty="0"/>
              <a:t>Released 27</a:t>
            </a:r>
            <a:r>
              <a:rPr lang="en-GB" sz="1800" baseline="30000" dirty="0"/>
              <a:t>th</a:t>
            </a:r>
            <a:r>
              <a:rPr lang="en-GB" sz="1800" dirty="0"/>
              <a:t> Jan 2026</a:t>
            </a:r>
          </a:p>
          <a:p>
            <a:r>
              <a:rPr lang="en-GB" sz="1800" dirty="0"/>
              <a:t>Reach Mach 1.3 at 30,000ft</a:t>
            </a:r>
          </a:p>
          <a:p>
            <a:r>
              <a:rPr lang="en-GB" sz="1800" dirty="0"/>
              <a:t>Northrop manufactured just under 1,200</a:t>
            </a:r>
          </a:p>
          <a:p>
            <a:r>
              <a:rPr lang="en-GB" sz="1800" dirty="0"/>
              <a:t>For MSFS 2024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pPr marL="0" indent="0">
              <a:buNone/>
            </a:pPr>
            <a:r>
              <a:rPr lang="en-GB" sz="2000" b="1" dirty="0"/>
              <a:t>COST: $14.99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8D3B-248C-22DD-CE2C-0A6BC6A7876A}"/>
              </a:ext>
            </a:extLst>
          </p:cNvPr>
          <p:cNvSpPr txBox="1"/>
          <p:nvPr/>
        </p:nvSpPr>
        <p:spPr>
          <a:xfrm>
            <a:off x="1212491" y="1061666"/>
            <a:ext cx="477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Northrop T-38A Talon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5625650-A41D-7820-9D5E-B1E51F1F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5874E4-E90C-06A5-134B-5233A2884A32}"/>
              </a:ext>
            </a:extLst>
          </p:cNvPr>
          <p:cNvSpPr txBox="1"/>
          <p:nvPr/>
        </p:nvSpPr>
        <p:spPr>
          <a:xfrm>
            <a:off x="999922" y="4762914"/>
            <a:ext cx="81440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3"/>
              </a:rPr>
              <a:t>https://www.flightsimulator.com/famous-flyer-13/</a:t>
            </a:r>
            <a:r>
              <a:rPr lang="en-GB" sz="1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44028-85E3-F2D8-9C25-78014D16F0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283" y="4249307"/>
            <a:ext cx="494802" cy="453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4798A-584C-C5CA-ECAF-AB10D959B5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09" y="1805248"/>
            <a:ext cx="4189705" cy="23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16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1F8-E745-B31B-93F6-3A685432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SoFly</a:t>
            </a:r>
            <a:r>
              <a:rPr lang="en-GB" dirty="0"/>
              <a:t> Bristol Airport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6BAD-7EC5-EAF6-C3B0-49146712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19" y="1871708"/>
            <a:ext cx="4678046" cy="3021577"/>
          </a:xfrm>
        </p:spPr>
        <p:txBody>
          <a:bodyPr>
            <a:normAutofit/>
          </a:bodyPr>
          <a:lstStyle/>
          <a:p>
            <a:r>
              <a:rPr lang="en-GB" sz="1800" dirty="0"/>
              <a:t>Released 07</a:t>
            </a:r>
            <a:r>
              <a:rPr lang="en-GB" sz="1800" baseline="30000" dirty="0"/>
              <a:t>th</a:t>
            </a:r>
            <a:r>
              <a:rPr lang="en-GB" sz="1800" dirty="0"/>
              <a:t> Nov 2025</a:t>
            </a:r>
          </a:p>
          <a:p>
            <a:r>
              <a:rPr lang="en-GB" sz="1800" dirty="0"/>
              <a:t>Built to 2025 Specs – all buildings accurate</a:t>
            </a:r>
          </a:p>
          <a:p>
            <a:r>
              <a:rPr lang="en-GB" sz="1800" dirty="0"/>
              <a:t>For MSFS 2024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pPr marL="0" indent="0">
              <a:buNone/>
            </a:pPr>
            <a:r>
              <a:rPr lang="en-GB" sz="2000" b="1" dirty="0"/>
              <a:t>COST: £13.99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8D3B-248C-22DD-CE2C-0A6BC6A7876A}"/>
              </a:ext>
            </a:extLst>
          </p:cNvPr>
          <p:cNvSpPr txBox="1"/>
          <p:nvPr/>
        </p:nvSpPr>
        <p:spPr>
          <a:xfrm>
            <a:off x="2128719" y="1062004"/>
            <a:ext cx="442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tx2"/>
                </a:solidFill>
              </a:rPr>
              <a:t>SoFly</a:t>
            </a:r>
            <a:r>
              <a:rPr lang="en-GB" sz="2800" b="1" dirty="0">
                <a:solidFill>
                  <a:schemeClr val="tx2"/>
                </a:solidFill>
              </a:rPr>
              <a:t> Bristol Airport (EGGD)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5625650-A41D-7820-9D5E-B1E51F1F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5874E4-E90C-06A5-134B-5233A2884A32}"/>
              </a:ext>
            </a:extLst>
          </p:cNvPr>
          <p:cNvSpPr txBox="1"/>
          <p:nvPr/>
        </p:nvSpPr>
        <p:spPr>
          <a:xfrm>
            <a:off x="5381448" y="4762914"/>
            <a:ext cx="3762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3"/>
              </a:rPr>
              <a:t>https://sofly.io/products/bristol-airport-eggd</a:t>
            </a:r>
            <a:r>
              <a:rPr lang="en-GB" sz="1400" dirty="0">
                <a:hlinkClick r:id="rId4"/>
              </a:rPr>
              <a:t>/</a:t>
            </a:r>
            <a:r>
              <a:rPr lang="en-GB" sz="1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44028-85E3-F2D8-9C25-78014D16F0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646" y="4282382"/>
            <a:ext cx="494802" cy="453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8760C1-A863-B7B9-A1DE-30BFC1E948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597" y="1062004"/>
            <a:ext cx="1015122" cy="504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AD30C5-C9F7-1249-BC11-8E8E16DD6F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265" y="1871708"/>
            <a:ext cx="4149516" cy="23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91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1F8-E745-B31B-93F6-3A685432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FS Addon Compare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6BAD-7EC5-EAF6-C3B0-49146712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19" y="1871708"/>
            <a:ext cx="4261076" cy="30215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Login and record all your purchases:</a:t>
            </a:r>
          </a:p>
          <a:p>
            <a:r>
              <a:rPr lang="en-GB" sz="1800" dirty="0"/>
              <a:t>Aircraft</a:t>
            </a:r>
          </a:p>
          <a:p>
            <a:r>
              <a:rPr lang="en-GB" sz="1800" dirty="0"/>
              <a:t>Scenery</a:t>
            </a:r>
          </a:p>
          <a:p>
            <a:r>
              <a:rPr lang="en-GB" sz="1800" dirty="0"/>
              <a:t>Airports</a:t>
            </a:r>
          </a:p>
          <a:p>
            <a:r>
              <a:rPr lang="en-GB" sz="1800" dirty="0"/>
              <a:t>Utilities</a:t>
            </a:r>
          </a:p>
          <a:p>
            <a:endParaRPr lang="en-GB" sz="18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pPr marL="0" indent="0">
              <a:buNone/>
            </a:pPr>
            <a:r>
              <a:rPr lang="en-GB" sz="2000" b="1" dirty="0"/>
              <a:t>COST: FREE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8D3B-248C-22DD-CE2C-0A6BC6A7876A}"/>
              </a:ext>
            </a:extLst>
          </p:cNvPr>
          <p:cNvSpPr txBox="1"/>
          <p:nvPr/>
        </p:nvSpPr>
        <p:spPr>
          <a:xfrm>
            <a:off x="1212490" y="1062004"/>
            <a:ext cx="534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FS Addon Compare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5625650-A41D-7820-9D5E-B1E51F1F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5874E4-E90C-06A5-134B-5233A2884A32}"/>
              </a:ext>
            </a:extLst>
          </p:cNvPr>
          <p:cNvSpPr txBox="1"/>
          <p:nvPr/>
        </p:nvSpPr>
        <p:spPr>
          <a:xfrm>
            <a:off x="5381448" y="4762914"/>
            <a:ext cx="3762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3"/>
              </a:rPr>
              <a:t>https://www.fsaddoncompare.com</a:t>
            </a:r>
            <a:r>
              <a:rPr lang="en-GB" sz="1400" dirty="0"/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12BE93-349E-014C-F600-434AC9C386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700" y="1819644"/>
            <a:ext cx="4411081" cy="25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2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1F8-E745-B31B-93F6-3A685432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BeAPilot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6BAD-7EC5-EAF6-C3B0-49146712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19" y="1871708"/>
            <a:ext cx="4261076" cy="31433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/>
              <a:t>For MSFS 2024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Includes:</a:t>
            </a:r>
          </a:p>
          <a:p>
            <a:r>
              <a:rPr lang="en-GB" sz="1800" dirty="0"/>
              <a:t>Flight School</a:t>
            </a:r>
          </a:p>
          <a:p>
            <a:r>
              <a:rPr lang="en-GB" sz="1800" dirty="0"/>
              <a:t>Career Mode</a:t>
            </a:r>
          </a:p>
          <a:p>
            <a:r>
              <a:rPr lang="en-GB" sz="1800" dirty="0"/>
              <a:t>Hangar System</a:t>
            </a:r>
          </a:p>
          <a:p>
            <a:r>
              <a:rPr lang="en-GB" sz="1800" dirty="0"/>
              <a:t>Skill System</a:t>
            </a:r>
          </a:p>
          <a:p>
            <a:r>
              <a:rPr lang="en-GB" sz="1800" dirty="0"/>
              <a:t>Finance System</a:t>
            </a:r>
          </a:p>
          <a:p>
            <a:r>
              <a:rPr lang="en-GB" sz="1800" dirty="0"/>
              <a:t>Logbook</a:t>
            </a:r>
          </a:p>
          <a:p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endParaRPr lang="en-GB" sz="1100" dirty="0"/>
          </a:p>
          <a:p>
            <a:pPr marL="0" indent="0">
              <a:buNone/>
            </a:pPr>
            <a:r>
              <a:rPr lang="en-GB" sz="2000" b="1" dirty="0"/>
              <a:t>COST: COMING SOON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8D3B-248C-22DD-CE2C-0A6BC6A7876A}"/>
              </a:ext>
            </a:extLst>
          </p:cNvPr>
          <p:cNvSpPr txBox="1"/>
          <p:nvPr/>
        </p:nvSpPr>
        <p:spPr>
          <a:xfrm>
            <a:off x="2739540" y="1062004"/>
            <a:ext cx="381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Be A Pilot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5625650-A41D-7820-9D5E-B1E51F1F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5874E4-E90C-06A5-134B-5233A2884A32}"/>
              </a:ext>
            </a:extLst>
          </p:cNvPr>
          <p:cNvSpPr txBox="1"/>
          <p:nvPr/>
        </p:nvSpPr>
        <p:spPr>
          <a:xfrm>
            <a:off x="5381448" y="4762914"/>
            <a:ext cx="3762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3"/>
              </a:rPr>
              <a:t>https://beapilotsim.com/</a:t>
            </a:r>
            <a:r>
              <a:rPr lang="en-GB" sz="1400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2C4F8-EA15-80DE-D329-14D4432AB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275" y="1042587"/>
            <a:ext cx="1543265" cy="562053"/>
          </a:xfrm>
          <a:prstGeom prst="rect">
            <a:avLst/>
          </a:prstGeom>
        </p:spPr>
      </p:pic>
      <p:pic>
        <p:nvPicPr>
          <p:cNvPr id="2050" name="Picture 2" descr="BeAPilot Dashboard">
            <a:extLst>
              <a:ext uri="{FF2B5EF4-FFF2-40B4-BE49-F238E27FC236}">
                <a16:creationId xmlns:a16="http://schemas.microsoft.com/office/drawing/2014/main" id="{B5DB7F83-4205-AA7E-7F0F-1826F7ED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052" y="1733675"/>
            <a:ext cx="5373903" cy="30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55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1F8-E745-B31B-93F6-3A685432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GSX Pro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6BAD-7EC5-EAF6-C3B0-49146712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1" y="1871708"/>
            <a:ext cx="4194340" cy="31433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/>
              <a:t>For MSFS 2020, 2024 (&amp; FSX/P3D)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New </a:t>
            </a:r>
            <a:r>
              <a:rPr lang="en-GB" sz="1800" dirty="0" err="1"/>
              <a:t>Mototok</a:t>
            </a:r>
            <a:r>
              <a:rPr lang="en-GB" sz="1800" dirty="0"/>
              <a:t> (see opposite)</a:t>
            </a:r>
          </a:p>
          <a:p>
            <a:r>
              <a:rPr lang="en-GB" sz="1800" dirty="0"/>
              <a:t>Seated PAX in MD-11 and A340</a:t>
            </a:r>
          </a:p>
          <a:p>
            <a:r>
              <a:rPr lang="en-GB" sz="1800" dirty="0"/>
              <a:t>Pushback operator walking improved</a:t>
            </a:r>
          </a:p>
          <a:p>
            <a:r>
              <a:rPr lang="en-GB" sz="1800" dirty="0"/>
              <a:t>Improved installer</a:t>
            </a:r>
          </a:p>
          <a:p>
            <a:r>
              <a:rPr lang="en-GB" sz="1800" dirty="0"/>
              <a:t>“Show me this spot” for P3D &amp; FSX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endParaRPr lang="en-GB" sz="1100" dirty="0"/>
          </a:p>
          <a:p>
            <a:pPr marL="0" indent="0">
              <a:buNone/>
            </a:pPr>
            <a:r>
              <a:rPr lang="en-GB" sz="2000" b="1" dirty="0"/>
              <a:t>COST: FREE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8D3B-248C-22DD-CE2C-0A6BC6A7876A}"/>
              </a:ext>
            </a:extLst>
          </p:cNvPr>
          <p:cNvSpPr txBox="1"/>
          <p:nvPr/>
        </p:nvSpPr>
        <p:spPr>
          <a:xfrm>
            <a:off x="2612902" y="1062004"/>
            <a:ext cx="394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GSX Pro Update (3.7.6)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5625650-A41D-7820-9D5E-B1E51F1F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078581"/>
            <a:ext cx="935242" cy="4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5874E4-E90C-06A5-134B-5233A2884A32}"/>
              </a:ext>
            </a:extLst>
          </p:cNvPr>
          <p:cNvSpPr txBox="1"/>
          <p:nvPr/>
        </p:nvSpPr>
        <p:spPr>
          <a:xfrm>
            <a:off x="4572000" y="476291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hlinkClick r:id="rId3"/>
              </a:rPr>
              <a:t>https://fsdreamteam.com/products_gsxpro.html</a:t>
            </a:r>
            <a:r>
              <a:rPr lang="en-GB" sz="1400" dirty="0"/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8ED33-3257-545B-57BE-C94792E17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490" y="1117453"/>
            <a:ext cx="1266718" cy="412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CA29F6-4D8B-4D51-436A-157324AAC2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95" y="1674706"/>
            <a:ext cx="4669371" cy="30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A18E-ADBB-BBE6-1CB3-C33D5364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X-Plane News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3A2A-9A07-85E0-85D1-5CBE5E264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30" y="1627470"/>
            <a:ext cx="5802789" cy="3206803"/>
          </a:xfrm>
        </p:spPr>
        <p:txBody>
          <a:bodyPr>
            <a:normAutofit/>
          </a:bodyPr>
          <a:lstStyle/>
          <a:p>
            <a:r>
              <a:rPr lang="en-GB" sz="2400" dirty="0"/>
              <a:t>12.4.0 Release (18Feb26) </a:t>
            </a:r>
            <a:r>
              <a:rPr lang="en-GB" sz="2400" b="1" dirty="0"/>
              <a:t>£</a:t>
            </a:r>
            <a:r>
              <a:rPr lang="en-GB" sz="2400" dirty="0"/>
              <a:t> </a:t>
            </a:r>
            <a:r>
              <a:rPr lang="en-GB" sz="2400" b="1" dirty="0"/>
              <a:t>FREE</a:t>
            </a:r>
          </a:p>
          <a:p>
            <a:endParaRPr lang="en-GB" sz="2400" dirty="0"/>
          </a:p>
          <a:p>
            <a:r>
              <a:rPr lang="en-GB" sz="2400" dirty="0"/>
              <a:t>Just Flight PA-28 Archer TX/LX </a:t>
            </a:r>
            <a:r>
              <a:rPr lang="en-GB" sz="2400" b="1" dirty="0"/>
              <a:t>£30.49</a:t>
            </a:r>
          </a:p>
          <a:p>
            <a:endParaRPr lang="en-GB" sz="2400" dirty="0"/>
          </a:p>
          <a:p>
            <a:r>
              <a:rPr lang="en-GB" sz="2400" dirty="0" err="1"/>
              <a:t>Realops</a:t>
            </a:r>
            <a:r>
              <a:rPr lang="en-GB" sz="2400" dirty="0"/>
              <a:t> Ground Operations for XP12 handling plugin </a:t>
            </a:r>
            <a:r>
              <a:rPr lang="en-GB" sz="2400" b="1" dirty="0"/>
              <a:t>£21.77</a:t>
            </a:r>
          </a:p>
          <a:p>
            <a:endParaRPr lang="en-GB" sz="24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3D9F9AE-5E6E-4B2D-A6C4-C0D0D547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1197405"/>
            <a:ext cx="1670605" cy="2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08128-9930-2C1B-A6DC-E4B48F53A0A8}"/>
              </a:ext>
            </a:extLst>
          </p:cNvPr>
          <p:cNvSpPr txBox="1"/>
          <p:nvPr/>
        </p:nvSpPr>
        <p:spPr>
          <a:xfrm>
            <a:off x="1198659" y="1970419"/>
            <a:ext cx="39703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https://www.x-plane.com/kb/x-plane-12-4-0-release-notes/</a:t>
            </a:r>
            <a:r>
              <a:rPr lang="en-GB" sz="1200" dirty="0"/>
              <a:t> </a:t>
            </a:r>
          </a:p>
        </p:txBody>
      </p:sp>
      <p:pic>
        <p:nvPicPr>
          <p:cNvPr id="3074" name="Picture 2" descr="PA-28-181 Archer TX/LX (X-Plane 12)">
            <a:extLst>
              <a:ext uri="{FF2B5EF4-FFF2-40B4-BE49-F238E27FC236}">
                <a16:creationId xmlns:a16="http://schemas.microsoft.com/office/drawing/2014/main" id="{8080ADEF-2130-2075-85EC-FF1D3B054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460" y="1181364"/>
            <a:ext cx="2244022" cy="12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B484D6-62FA-A397-2C14-2E9EB2F69506}"/>
              </a:ext>
            </a:extLst>
          </p:cNvPr>
          <p:cNvSpPr txBox="1"/>
          <p:nvPr/>
        </p:nvSpPr>
        <p:spPr>
          <a:xfrm>
            <a:off x="6231528" y="2427864"/>
            <a:ext cx="2589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PA-28 Archer TX/LX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60CB7-B6CC-F573-5C52-534BA546C280}"/>
              </a:ext>
            </a:extLst>
          </p:cNvPr>
          <p:cNvSpPr txBox="1"/>
          <p:nvPr/>
        </p:nvSpPr>
        <p:spPr>
          <a:xfrm>
            <a:off x="3503065" y="3908098"/>
            <a:ext cx="24837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5"/>
              </a:rPr>
              <a:t>https://realops-simulations.com/</a:t>
            </a:r>
            <a:r>
              <a:rPr lang="en-GB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28D15B-FA90-FD3A-6327-AA40022D86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598" y="3099542"/>
            <a:ext cx="2224884" cy="1718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F99E2D-45E3-0127-2610-724F56EB5C25}"/>
              </a:ext>
            </a:extLst>
          </p:cNvPr>
          <p:cNvSpPr txBox="1"/>
          <p:nvPr/>
        </p:nvSpPr>
        <p:spPr>
          <a:xfrm>
            <a:off x="983432" y="2953873"/>
            <a:ext cx="50392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7"/>
              </a:rPr>
              <a:t>https://www.justflight.com/product/pa28-181-archer-tx-lx-xplane-12</a:t>
            </a:r>
            <a:r>
              <a:rPr lang="en-GB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C40E2-1CDE-226E-1E5C-97B68A752343}"/>
              </a:ext>
            </a:extLst>
          </p:cNvPr>
          <p:cNvSpPr txBox="1"/>
          <p:nvPr/>
        </p:nvSpPr>
        <p:spPr>
          <a:xfrm>
            <a:off x="6231527" y="4806980"/>
            <a:ext cx="2589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Ground Operations</a:t>
            </a:r>
          </a:p>
        </p:txBody>
      </p:sp>
    </p:spTree>
    <p:extLst>
      <p:ext uri="{BB962C8B-B14F-4D97-AF65-F5344CB8AC3E}">
        <p14:creationId xmlns:p14="http://schemas.microsoft.com/office/powerpoint/2010/main" val="3675500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A18E-ADBB-BBE6-1CB3-C33D5364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3A2A-9A07-85E0-85D1-5CBE5E264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0" y="1960930"/>
            <a:ext cx="3923885" cy="2901393"/>
          </a:xfrm>
        </p:spPr>
        <p:txBody>
          <a:bodyPr/>
          <a:lstStyle/>
          <a:p>
            <a:r>
              <a:rPr lang="en-GB" dirty="0" err="1"/>
              <a:t>WinCtrl</a:t>
            </a:r>
            <a:r>
              <a:rPr lang="en-GB" dirty="0"/>
              <a:t> opened orders for </a:t>
            </a:r>
            <a:r>
              <a:rPr lang="en-GB" i="1" dirty="0"/>
              <a:t>Orion32</a:t>
            </a:r>
            <a:r>
              <a:rPr lang="en-GB" dirty="0"/>
              <a:t> Airbus style rudder pedals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COST: from £307.51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E2D4C-1ABC-7FC0-7F39-814BD154555C}"/>
              </a:ext>
            </a:extLst>
          </p:cNvPr>
          <p:cNvSpPr txBox="1"/>
          <p:nvPr/>
        </p:nvSpPr>
        <p:spPr>
          <a:xfrm>
            <a:off x="4571999" y="4708434"/>
            <a:ext cx="4382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2"/>
              </a:rPr>
              <a:t>https://rowsfire.com/products/rowsfire-b107-b737-overhead-panel</a:t>
            </a:r>
            <a:r>
              <a:rPr lang="en-GB" sz="1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EB7639-0421-4D64-EDD1-D0E527891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182" y="1837820"/>
            <a:ext cx="4398818" cy="2571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098E6-1D3A-014D-BC60-FA0E2800FD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00" y="1197405"/>
            <a:ext cx="1421562" cy="4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13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A18E-ADBB-BBE6-1CB3-C33D5364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3A2A-9A07-85E0-85D1-5CBE5E264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0" y="1960930"/>
            <a:ext cx="4534705" cy="2901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/>
              <a:t>RowsFire</a:t>
            </a:r>
            <a:r>
              <a:rPr lang="en-GB" sz="2400" dirty="0"/>
              <a:t> </a:t>
            </a:r>
            <a:r>
              <a:rPr lang="en-GB" sz="2400" i="1" dirty="0"/>
              <a:t>B107</a:t>
            </a:r>
            <a:r>
              <a:rPr lang="en-GB" sz="2400" dirty="0"/>
              <a:t> 737 Overhead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For:</a:t>
            </a:r>
          </a:p>
          <a:p>
            <a:r>
              <a:rPr lang="en-GB" sz="2400" dirty="0"/>
              <a:t>MSFS 2020/2024 </a:t>
            </a:r>
          </a:p>
          <a:p>
            <a:r>
              <a:rPr lang="en-GB" sz="2400" dirty="0"/>
              <a:t>X-Plane 11/12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COST: $699.99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E0554-A798-9422-5ED9-E96E7B873B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410" y="1502815"/>
            <a:ext cx="4076590" cy="3221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E2D4C-1ABC-7FC0-7F39-814BD154555C}"/>
              </a:ext>
            </a:extLst>
          </p:cNvPr>
          <p:cNvSpPr txBox="1"/>
          <p:nvPr/>
        </p:nvSpPr>
        <p:spPr>
          <a:xfrm>
            <a:off x="4571999" y="4708434"/>
            <a:ext cx="4382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3"/>
              </a:rPr>
              <a:t>https://rowsfire.com/products/rowsfire-b107-b737-overhead-panel</a:t>
            </a:r>
            <a:r>
              <a:rPr lang="en-GB" sz="1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063C0-6793-1CF3-65FF-6A349A8E7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05" y="1197405"/>
            <a:ext cx="2057687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4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3D77-040F-5710-B0AA-C83F867C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Flight Sim PC in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2F41-8F91-B3DC-8D1B-3636B90AD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44700"/>
            <a:ext cx="4428444" cy="397033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sz="2000" b="1" kern="100" dirty="0">
                <a:solidFill>
                  <a:srgbClr val="0F476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 PC Cost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Probably £2,000 over 4 years</a:t>
            </a:r>
            <a:endParaRPr lang="en-GB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EB1F1-A536-92E1-3565-4958CF088ADE}"/>
              </a:ext>
            </a:extLst>
          </p:cNvPr>
          <p:cNvSpPr txBox="1"/>
          <p:nvPr/>
        </p:nvSpPr>
        <p:spPr>
          <a:xfrm>
            <a:off x="4572000" y="1081406"/>
            <a:ext cx="4428444" cy="78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sz="2000" b="1" kern="100" dirty="0">
                <a:solidFill>
                  <a:srgbClr val="0F4761"/>
                </a:solidFill>
                <a:cs typeface="Times New Roman" panose="02020603050405020304" pitchFamily="18" charset="0"/>
              </a:rPr>
              <a:t>Cloud PC Budget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£500 per year / £40 per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A088A-04B3-6341-15EE-9783B495AF7E}"/>
              </a:ext>
            </a:extLst>
          </p:cNvPr>
          <p:cNvSpPr txBox="1"/>
          <p:nvPr/>
        </p:nvSpPr>
        <p:spPr>
          <a:xfrm>
            <a:off x="448964" y="2315701"/>
            <a:ext cx="8398775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sz="2000" b="1" kern="100" dirty="0">
                <a:solidFill>
                  <a:srgbClr val="0F476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GB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Must have enough </a:t>
            </a:r>
            <a:r>
              <a:rPr lang="en-GB" sz="2000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permanent</a:t>
            </a:r>
            <a:r>
              <a:rPr lang="en-GB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space to install the sim, scenery, aircraft etc.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Must be allowed to install </a:t>
            </a:r>
            <a:r>
              <a:rPr lang="en-GB" sz="2000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any</a:t>
            </a:r>
            <a:r>
              <a:rPr lang="en-GB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Windows addon apps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12499-2ABF-FC5E-816C-8D4D9E09FAEB}"/>
              </a:ext>
            </a:extLst>
          </p:cNvPr>
          <p:cNvSpPr txBox="1"/>
          <p:nvPr/>
        </p:nvSpPr>
        <p:spPr>
          <a:xfrm>
            <a:off x="511070" y="3740536"/>
            <a:ext cx="497716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sz="1800" b="1" kern="100" dirty="0">
                <a:solidFill>
                  <a:srgbClr val="0F476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Gaming Cloud PC Providers tested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AE116-E5F6-76AE-2525-B1C456C58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24" y="4281942"/>
            <a:ext cx="1733792" cy="543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633D22-586D-64F5-85FF-DDD417682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02" y="4333615"/>
            <a:ext cx="2019582" cy="5048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26E553F-240B-E3E7-92C1-7763D9DB1C3C}"/>
              </a:ext>
            </a:extLst>
          </p:cNvPr>
          <p:cNvGrpSpPr/>
          <p:nvPr/>
        </p:nvGrpSpPr>
        <p:grpSpPr>
          <a:xfrm>
            <a:off x="7104137" y="4281942"/>
            <a:ext cx="1590897" cy="543001"/>
            <a:chOff x="3948505" y="4434394"/>
            <a:chExt cx="1590897" cy="5430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81033E-CE5C-577F-FB4D-0EBD50786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8505" y="4434394"/>
              <a:ext cx="1590897" cy="5430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E752D1-CEDA-A218-9757-6027D290E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4413" y="4612546"/>
              <a:ext cx="305410" cy="24432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4958240-FBD9-D05D-8295-A1C0FA3BD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190" y="4309798"/>
            <a:ext cx="2191056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9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Monthly Meeting 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E704-2605-27DD-2A85-FE5E29C5F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044700"/>
            <a:ext cx="3970330" cy="38176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2026 Monthly Meeting Dates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BFBD2-F283-1B53-399C-F265AE48D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86" y="1717642"/>
            <a:ext cx="1292211" cy="1313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4D6D-C5B6-7B77-DFC7-71C09035CE5B}"/>
              </a:ext>
            </a:extLst>
          </p:cNvPr>
          <p:cNvSpPr txBox="1"/>
          <p:nvPr/>
        </p:nvSpPr>
        <p:spPr>
          <a:xfrm>
            <a:off x="5488230" y="1808225"/>
            <a:ext cx="32068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23rd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27th 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25th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22nd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13th December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9DE11-9679-7DCF-1D42-F4C226DE1DD1}"/>
              </a:ext>
            </a:extLst>
          </p:cNvPr>
          <p:cNvSpPr txBox="1"/>
          <p:nvPr/>
        </p:nvSpPr>
        <p:spPr>
          <a:xfrm>
            <a:off x="1976015" y="1808225"/>
            <a:ext cx="33772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22nd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26th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24th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28th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26</a:t>
            </a:r>
            <a:r>
              <a:rPr lang="en-GB" sz="2800" baseline="30000" dirty="0"/>
              <a:t>th</a:t>
            </a:r>
            <a:r>
              <a:rPr lang="en-GB" sz="2800" dirty="0"/>
              <a:t> July</a:t>
            </a:r>
          </a:p>
        </p:txBody>
      </p:sp>
    </p:spTree>
    <p:extLst>
      <p:ext uri="{BB962C8B-B14F-4D97-AF65-F5344CB8AC3E}">
        <p14:creationId xmlns:p14="http://schemas.microsoft.com/office/powerpoint/2010/main" val="1598905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3D77-040F-5710-B0AA-C83F867C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Flight Sim PC in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2F41-8F91-B3DC-8D1B-3636B90AD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044700"/>
            <a:ext cx="5497379" cy="381762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sz="2400" b="1" kern="100" dirty="0">
                <a:solidFill>
                  <a:srgbClr val="0F476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>
              <a:lnSpc>
                <a:spcPct val="107000"/>
              </a:lnSpc>
            </a:pPr>
            <a:r>
              <a:rPr lang="en-GB" sz="2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Airgpu</a:t>
            </a: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Loudplay</a:t>
            </a: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2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Vagon</a:t>
            </a: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all</a:t>
            </a: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fail to meet the requirements.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Shadow PC </a:t>
            </a: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is the only system that meets the requirements and the price.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54873-1F9B-FEF9-D9E6-1F92670745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61" y="1191054"/>
            <a:ext cx="2448650" cy="33179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025219-2C6F-7695-BA97-E5C335DB85BE}"/>
              </a:ext>
            </a:extLst>
          </p:cNvPr>
          <p:cNvSpPr txBox="1"/>
          <p:nvPr/>
        </p:nvSpPr>
        <p:spPr>
          <a:xfrm>
            <a:off x="5711108" y="4677657"/>
            <a:ext cx="3377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3"/>
              </a:rPr>
              <a:t>https://shadow.tech/gb/</a:t>
            </a: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347024-BC07-E838-4DDF-4293D5CF92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944" y="2623266"/>
            <a:ext cx="494802" cy="4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9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3D77-040F-5710-B0AA-C83F867C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Flight Sim PC in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2F41-8F91-B3DC-8D1B-3636B90AD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197405"/>
            <a:ext cx="4123035" cy="1985165"/>
          </a:xfrm>
          <a:ln w="5715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b="1" kern="1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Positives</a:t>
            </a:r>
            <a:r>
              <a:rPr lang="en-GB" sz="1800" b="1" kern="100" dirty="0">
                <a:solidFill>
                  <a:srgbClr val="0F476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Requires a good internet connection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Graphic settings can be set to max!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High frame rate, very smooth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USB controllers work seamlessly</a:t>
            </a:r>
            <a:endParaRPr lang="en-GB" sz="1800" b="1" kern="100" dirty="0">
              <a:solidFill>
                <a:srgbClr val="0F476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25219-2C6F-7695-BA97-E5C335DB85BE}"/>
              </a:ext>
            </a:extLst>
          </p:cNvPr>
          <p:cNvSpPr txBox="1"/>
          <p:nvPr/>
        </p:nvSpPr>
        <p:spPr>
          <a:xfrm>
            <a:off x="5711108" y="4677657"/>
            <a:ext cx="3377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2"/>
              </a:rPr>
              <a:t>https://shadow.tech/gb/</a:t>
            </a: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CD611-CD45-2860-9B94-8F3657742FE7}"/>
              </a:ext>
            </a:extLst>
          </p:cNvPr>
          <p:cNvSpPr txBox="1"/>
          <p:nvPr/>
        </p:nvSpPr>
        <p:spPr>
          <a:xfrm>
            <a:off x="4419295" y="2266340"/>
            <a:ext cx="4586868" cy="17953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kern="1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Negatives</a:t>
            </a:r>
            <a:endParaRPr lang="en-GB" sz="1800" b="1" kern="1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After 15 minutes it powers itself down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Insufficient 512 GB storage </a:t>
            </a:r>
          </a:p>
          <a:p>
            <a:pPr lvl="1">
              <a:lnSpc>
                <a:spcPct val="107000"/>
              </a:lnSpc>
            </a:pPr>
            <a:r>
              <a:rPr lang="en-GB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&gt;&gt; Extra storage £2.99 / 256GB / month.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 </a:t>
            </a:r>
            <a:r>
              <a:rPr lang="en-GB" sz="1800" i="1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inbound</a:t>
            </a:r>
            <a:r>
              <a:rPr lang="en-GB" sz="1800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network connectivity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86289-457B-BF5F-51A1-B19415122E72}"/>
              </a:ext>
            </a:extLst>
          </p:cNvPr>
          <p:cNvSpPr txBox="1"/>
          <p:nvPr/>
        </p:nvSpPr>
        <p:spPr>
          <a:xfrm>
            <a:off x="55654" y="4694824"/>
            <a:ext cx="3600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hlinkClick r:id="rId3"/>
              </a:rPr>
              <a:t>https://www.youtube.com/watch?v=3jXyPPBC2gs</a:t>
            </a:r>
            <a:r>
              <a:rPr lang="en-GB" sz="12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F1B6F8-5616-7567-ACFA-1BE83D9818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75" y="3487980"/>
            <a:ext cx="2105292" cy="11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38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500ED4-2903-9F2A-81C5-9D6E800C31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883" y="1711016"/>
            <a:ext cx="4207176" cy="2147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CB3D77-040F-5710-B0AA-C83F867C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Flight Sim PC in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2F41-8F91-B3DC-8D1B-3636B90AD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044700"/>
            <a:ext cx="4428445" cy="400228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sz="2200" b="1" kern="100" dirty="0">
                <a:solidFill>
                  <a:srgbClr val="0F476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Little </a:t>
            </a:r>
            <a:r>
              <a:rPr lang="en-GB" sz="2200" b="1" kern="100" dirty="0" err="1">
                <a:solidFill>
                  <a:srgbClr val="0F476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Navmap</a:t>
            </a:r>
            <a:r>
              <a:rPr lang="en-GB" sz="2200" b="1" kern="100" dirty="0">
                <a:solidFill>
                  <a:srgbClr val="0F476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created an interface app that makes Little </a:t>
            </a:r>
            <a:r>
              <a:rPr lang="en-GB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Navmap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on the laptop think it’s talking to Little </a:t>
            </a:r>
            <a:r>
              <a:rPr lang="en-GB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Navconnect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on the same network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25219-2C6F-7695-BA97-E5C335DB85BE}"/>
              </a:ext>
            </a:extLst>
          </p:cNvPr>
          <p:cNvSpPr txBox="1"/>
          <p:nvPr/>
        </p:nvSpPr>
        <p:spPr>
          <a:xfrm>
            <a:off x="5711108" y="4677657"/>
            <a:ext cx="3377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3"/>
              </a:rPr>
              <a:t>https://shadow.tech/gb/</a:t>
            </a:r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C2D06-FDA8-202B-DC89-5F794A5366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77" y="3643785"/>
            <a:ext cx="4006957" cy="1371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25D5B-162F-0A81-6015-62DD627E28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446" y="1852469"/>
            <a:ext cx="1600846" cy="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6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4BF7-4008-0993-C8C9-CF2DBF4B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Inter-meeting Lunches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CDA3-216E-A11A-0434-9DE5BFB62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Meet in Chippenham</a:t>
            </a:r>
          </a:p>
          <a:p>
            <a:endParaRPr lang="en-GB" dirty="0"/>
          </a:p>
          <a:p>
            <a:r>
              <a:rPr lang="en-GB" dirty="0"/>
              <a:t>Organised by Pete A</a:t>
            </a:r>
          </a:p>
          <a:p>
            <a:endParaRPr lang="en-GB" dirty="0"/>
          </a:p>
          <a:p>
            <a:r>
              <a:rPr lang="en-GB" dirty="0"/>
              <a:t>Next : </a:t>
            </a:r>
            <a:r>
              <a:rPr lang="en-GB" b="1" dirty="0"/>
              <a:t>06</a:t>
            </a:r>
            <a:r>
              <a:rPr lang="en-GB" b="1" baseline="30000" dirty="0"/>
              <a:t>th</a:t>
            </a:r>
            <a:r>
              <a:rPr lang="en-GB" b="1" dirty="0"/>
              <a:t> March 2026</a:t>
            </a:r>
          </a:p>
          <a:p>
            <a:endParaRPr lang="en-GB" dirty="0"/>
          </a:p>
          <a:p>
            <a:r>
              <a:rPr lang="en-GB" dirty="0"/>
              <a:t>Speak to Pete and be added to email list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66B2B0-8E69-56A6-E2DA-4DBEF33F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077" y="1350110"/>
            <a:ext cx="2132990" cy="21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3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377-5958-E3B9-8E5A-CA6211C5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flight simulator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B2299-D6A9-CA7E-3776-5764CB47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61" y="1658916"/>
            <a:ext cx="4886560" cy="3232245"/>
          </a:xfrm>
        </p:spPr>
        <p:txBody>
          <a:bodyPr>
            <a:normAutofit/>
          </a:bodyPr>
          <a:lstStyle/>
          <a:p>
            <a:r>
              <a:rPr lang="en-GB" sz="2400" dirty="0"/>
              <a:t>Many of us have old software..</a:t>
            </a:r>
          </a:p>
          <a:p>
            <a:endParaRPr lang="en-GB" sz="2400" dirty="0"/>
          </a:p>
          <a:p>
            <a:r>
              <a:rPr lang="en-GB" sz="2400" dirty="0"/>
              <a:t>So far, now raised: </a:t>
            </a:r>
            <a:r>
              <a:rPr lang="en-GB" sz="2400" b="1" dirty="0"/>
              <a:t>£468.00</a:t>
            </a:r>
          </a:p>
          <a:p>
            <a:endParaRPr lang="en-GB" sz="2400" b="1" dirty="0"/>
          </a:p>
          <a:p>
            <a:r>
              <a:rPr lang="en-GB" sz="2400" dirty="0"/>
              <a:t>Please continue to bring along, if happy for proceeds to go to club funds.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00757-9815-69CC-A446-F97EDD37A6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65" y="1197405"/>
            <a:ext cx="1733338" cy="19336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15CA3F-BC9B-A25D-E15C-A52FDD1D2E56}"/>
              </a:ext>
            </a:extLst>
          </p:cNvPr>
          <p:cNvSpPr/>
          <p:nvPr/>
        </p:nvSpPr>
        <p:spPr>
          <a:xfrm>
            <a:off x="5776951" y="3335275"/>
            <a:ext cx="3223494" cy="17064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ox of a photo software&#10;&#10;Description automatically generated with medium confidence">
            <a:extLst>
              <a:ext uri="{FF2B5EF4-FFF2-40B4-BE49-F238E27FC236}">
                <a16:creationId xmlns:a16="http://schemas.microsoft.com/office/drawing/2014/main" id="{40707F1A-C49B-3B55-4AF2-9BD4EAC7D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361" y="3534771"/>
            <a:ext cx="1190219" cy="1381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2E813A-C76B-3554-9E1A-76657965DA3E}"/>
              </a:ext>
            </a:extLst>
          </p:cNvPr>
          <p:cNvSpPr txBox="1"/>
          <p:nvPr/>
        </p:nvSpPr>
        <p:spPr>
          <a:xfrm>
            <a:off x="7609411" y="3802685"/>
            <a:ext cx="139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tx2"/>
                </a:solidFill>
              </a:rPr>
              <a:t>Anybody have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BBB2A-44D0-DE06-9389-930BB0AAB2BA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Old flight simulator software</a:t>
            </a:r>
          </a:p>
        </p:txBody>
      </p:sp>
    </p:spTree>
    <p:extLst>
      <p:ext uri="{BB962C8B-B14F-4D97-AF65-F5344CB8AC3E}">
        <p14:creationId xmlns:p14="http://schemas.microsoft.com/office/powerpoint/2010/main" val="381462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4BF7-4008-0993-C8C9-CF2DBF4B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AGM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CDA3-216E-A11A-0434-9DE5BFB6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91" y="1217949"/>
            <a:ext cx="5205866" cy="534467"/>
          </a:xfrm>
        </p:spPr>
        <p:txBody>
          <a:bodyPr/>
          <a:lstStyle/>
          <a:p>
            <a:r>
              <a:rPr lang="en-GB" dirty="0"/>
              <a:t>Minutes now on the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B3C6A-69C9-1F09-20BE-4FBF3A9FA1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50" y="1120109"/>
            <a:ext cx="2726659" cy="3856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757D3-C5BC-F3EF-A3A1-BC3EBDC347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70" y="2078371"/>
            <a:ext cx="4557721" cy="28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0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EF08-480A-F294-06FC-E548B793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Anniversary Logo</a:t>
            </a:r>
          </a:p>
        </p:txBody>
      </p:sp>
      <p:pic>
        <p:nvPicPr>
          <p:cNvPr id="6" name="Picture 5" descr="A logo for a flight simulation group&#10;&#10;AI-generated content may be incorrect.">
            <a:extLst>
              <a:ext uri="{FF2B5EF4-FFF2-40B4-BE49-F238E27FC236}">
                <a16:creationId xmlns:a16="http://schemas.microsoft.com/office/drawing/2014/main" id="{E37049A3-C630-E893-2E50-1C0D6F501D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044700"/>
            <a:ext cx="2137870" cy="2137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1262F8-742C-933A-4D53-B043B4C8EE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866" y="1197405"/>
            <a:ext cx="2975579" cy="2724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89EDB-4FD1-9091-668A-1201C732C617}"/>
              </a:ext>
            </a:extLst>
          </p:cNvPr>
          <p:cNvSpPr txBox="1"/>
          <p:nvPr/>
        </p:nvSpPr>
        <p:spPr>
          <a:xfrm>
            <a:off x="6024866" y="1197405"/>
            <a:ext cx="106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£5 each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6EAC0E-3E5E-F94E-1E4D-235F347BFD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9" y="1354822"/>
            <a:ext cx="2764521" cy="3276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460920-546B-2B21-2DB2-267BF7175271}"/>
              </a:ext>
            </a:extLst>
          </p:cNvPr>
          <p:cNvSpPr txBox="1"/>
          <p:nvPr/>
        </p:nvSpPr>
        <p:spPr>
          <a:xfrm>
            <a:off x="3018273" y="1028546"/>
            <a:ext cx="106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£5 each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A5E95-AA80-E506-7B23-3324D54750CA}"/>
              </a:ext>
            </a:extLst>
          </p:cNvPr>
          <p:cNvSpPr txBox="1"/>
          <p:nvPr/>
        </p:nvSpPr>
        <p:spPr>
          <a:xfrm>
            <a:off x="3808474" y="4463682"/>
            <a:ext cx="152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A5 notebook (lined / plain)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0143D-880D-F2B4-C750-B96A591182CD}"/>
              </a:ext>
            </a:extLst>
          </p:cNvPr>
          <p:cNvSpPr txBox="1"/>
          <p:nvPr/>
        </p:nvSpPr>
        <p:spPr>
          <a:xfrm>
            <a:off x="6251755" y="3921860"/>
            <a:ext cx="25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Foam back mouse mat</a:t>
            </a:r>
          </a:p>
        </p:txBody>
      </p:sp>
    </p:spTree>
    <p:extLst>
      <p:ext uri="{BB962C8B-B14F-4D97-AF65-F5344CB8AC3E}">
        <p14:creationId xmlns:p14="http://schemas.microsoft.com/office/powerpoint/2010/main" val="407536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5709C-DD28-19B9-95A0-C57C3C3E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Concorde 50p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88F12-8100-AB31-AEF5-3E12CA36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474" y="4567922"/>
            <a:ext cx="5191970" cy="48235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GB" sz="1400" dirty="0">
                <a:hlinkClick r:id="rId2"/>
              </a:rPr>
              <a:t>https://www.msn.com/en-gb/travel/news/concorde-50p-coin-takes-off-as-royal-mint-celebrates-supersonic-aircraft/ar-AA1U5g0e</a:t>
            </a:r>
            <a:r>
              <a:rPr lang="en-GB" sz="14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3D427-C671-98F9-6EE7-B55D848954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474" y="1197408"/>
            <a:ext cx="5126141" cy="3322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A07B9B-AE80-7719-7837-CD0608FB7827}"/>
              </a:ext>
            </a:extLst>
          </p:cNvPr>
          <p:cNvSpPr txBox="1"/>
          <p:nvPr/>
        </p:nvSpPr>
        <p:spPr>
          <a:xfrm>
            <a:off x="229000" y="1575796"/>
            <a:ext cx="3359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new 50p coin celebrating the speed and elegance of Concorde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Launched by the Royal Mint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Marks 50 years since the aircraft’s first commercial flight</a:t>
            </a:r>
          </a:p>
        </p:txBody>
      </p:sp>
    </p:spTree>
    <p:extLst>
      <p:ext uri="{BB962C8B-B14F-4D97-AF65-F5344CB8AC3E}">
        <p14:creationId xmlns:p14="http://schemas.microsoft.com/office/powerpoint/2010/main" val="1830169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8406613774956910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8C3E7F3D-DEF0-4265-977E-EAE5B54FCC26}">
  <ds:schemaRefs/>
</ds:datastoreItem>
</file>

<file path=customXml/itemProps2.xml><?xml version="1.0" encoding="utf-8"?>
<ds:datastoreItem xmlns:ds="http://schemas.openxmlformats.org/officeDocument/2006/customXml" ds:itemID="{0851EA30-C342-46F4-84B5-0E82E478105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1471</Words>
  <Application>Microsoft Office PowerPoint</Application>
  <PresentationFormat>On-screen Show (16:9)</PresentationFormat>
  <Paragraphs>332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Aptos</vt:lpstr>
      <vt:lpstr>Arial</vt:lpstr>
      <vt:lpstr>Calibri</vt:lpstr>
      <vt:lpstr>Symbol</vt:lpstr>
      <vt:lpstr>Times New Roman</vt:lpstr>
      <vt:lpstr>Wingdings</vt:lpstr>
      <vt:lpstr>Office Theme</vt:lpstr>
      <vt:lpstr> Flight Simulation News February 2026</vt:lpstr>
      <vt:lpstr>BFSG News &amp; Reviews</vt:lpstr>
      <vt:lpstr>PowerPoint Presentation</vt:lpstr>
      <vt:lpstr>Monthly Meeting Dates</vt:lpstr>
      <vt:lpstr>Inter-meeting Lunches</vt:lpstr>
      <vt:lpstr>Old flight simulator software</vt:lpstr>
      <vt:lpstr>AGM 2025</vt:lpstr>
      <vt:lpstr>20th Anniversary Logo</vt:lpstr>
      <vt:lpstr>Concorde 50p</vt:lpstr>
      <vt:lpstr>Concorde 50p</vt:lpstr>
      <vt:lpstr>PowerPoint Presentation</vt:lpstr>
      <vt:lpstr>Projects</vt:lpstr>
      <vt:lpstr>Aerospace Bristol FR24 Update</vt:lpstr>
      <vt:lpstr>Formation Flying</vt:lpstr>
      <vt:lpstr>Formation Flying</vt:lpstr>
      <vt:lpstr>Club PC</vt:lpstr>
      <vt:lpstr>Discord using a Stream Deck Mini</vt:lpstr>
      <vt:lpstr>PowerPoint Presentation</vt:lpstr>
      <vt:lpstr>GA Virtual Flying Update</vt:lpstr>
      <vt:lpstr>Heavies Virtual Flying Update</vt:lpstr>
      <vt:lpstr>PowerPoint Presentation</vt:lpstr>
      <vt:lpstr>BFSG Screenshot</vt:lpstr>
      <vt:lpstr>Monthly Flying Tip</vt:lpstr>
      <vt:lpstr>Monthly Flying Tip</vt:lpstr>
      <vt:lpstr>PC Pilot magazine</vt:lpstr>
      <vt:lpstr>VATSIM Updates</vt:lpstr>
      <vt:lpstr>MSFS2024 Sim Update 05 Beta</vt:lpstr>
      <vt:lpstr>MSFS2024 PMDG 737-900</vt:lpstr>
      <vt:lpstr>MSFS2024 FlightFX HJet 24</vt:lpstr>
      <vt:lpstr>MSFS202x City Update 13</vt:lpstr>
      <vt:lpstr>Famous Flyer 13</vt:lpstr>
      <vt:lpstr>SoFly Bristol Airport</vt:lpstr>
      <vt:lpstr>FS Addon Compare</vt:lpstr>
      <vt:lpstr>BeAPilot</vt:lpstr>
      <vt:lpstr>GSX Pro Update</vt:lpstr>
      <vt:lpstr>X-Plane News </vt:lpstr>
      <vt:lpstr>Hardware</vt:lpstr>
      <vt:lpstr>Hardware</vt:lpstr>
      <vt:lpstr>Flight Sim PC in the Cloud</vt:lpstr>
      <vt:lpstr>Flight Sim PC in the Cloud</vt:lpstr>
      <vt:lpstr>Flight Sim PC in the Cloud</vt:lpstr>
      <vt:lpstr>Flight Sim PC in the Cloud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BFSG News - for Feb26</dc:title>
  <dc:subject>BFSG</dc:subject>
  <dc:creator>Keith Iremonger</dc:creator>
  <cp:lastModifiedBy>Keith Iremonger</cp:lastModifiedBy>
  <cp:revision>233</cp:revision>
  <dcterms:created xsi:type="dcterms:W3CDTF">2017-08-01T15:40:51Z</dcterms:created>
  <dcterms:modified xsi:type="dcterms:W3CDTF">2026-02-22T20:54:35Z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