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26"/>
  </p:notesMasterIdLst>
  <p:sldIdLst>
    <p:sldId id="256" r:id="rId4"/>
    <p:sldId id="340" r:id="rId5"/>
    <p:sldId id="312" r:id="rId6"/>
    <p:sldId id="342" r:id="rId7"/>
    <p:sldId id="1652" r:id="rId8"/>
    <p:sldId id="1659" r:id="rId9"/>
    <p:sldId id="295" r:id="rId10"/>
    <p:sldId id="1661" r:id="rId11"/>
    <p:sldId id="1522" r:id="rId12"/>
    <p:sldId id="1544" r:id="rId13"/>
    <p:sldId id="401" r:id="rId14"/>
    <p:sldId id="1643" r:id="rId15"/>
    <p:sldId id="1644" r:id="rId16"/>
    <p:sldId id="1511" r:id="rId17"/>
    <p:sldId id="1506" r:id="rId18"/>
    <p:sldId id="1622" r:id="rId19"/>
    <p:sldId id="1660" r:id="rId20"/>
    <p:sldId id="1509" r:id="rId21"/>
    <p:sldId id="1623" r:id="rId22"/>
    <p:sldId id="1621" r:id="rId23"/>
    <p:sldId id="1663" r:id="rId24"/>
    <p:sldId id="1662"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99"/>
    <a:srgbClr val="007033"/>
    <a:srgbClr val="E39A39"/>
    <a:srgbClr val="FE9202"/>
    <a:srgbClr val="E7FF01"/>
    <a:srgbClr val="1D3A00"/>
    <a:srgbClr val="5EEC3C"/>
    <a:srgbClr val="CC0099"/>
    <a:srgbClr val="6C1A00"/>
    <a:srgbClr val="00AA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88430" autoAdjust="0"/>
  </p:normalViewPr>
  <p:slideViewPr>
    <p:cSldViewPr>
      <p:cViewPr varScale="1">
        <p:scale>
          <a:sx n="129" d="100"/>
          <a:sy n="129" d="100"/>
        </p:scale>
        <p:origin x="702" y="-192"/>
      </p:cViewPr>
      <p:guideLst>
        <p:guide orient="horz" pos="1620"/>
        <p:guide pos="2880"/>
      </p:guideLst>
    </p:cSldViewPr>
  </p:slideViewPr>
  <p:notesTextViewPr>
    <p:cViewPr>
      <p:scale>
        <a:sx n="3" d="2"/>
        <a:sy n="3" d="2"/>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65195" y="2113635"/>
            <a:ext cx="7177135" cy="1679755"/>
          </a:xfrm>
          <a:noFill/>
          <a:effectLst>
            <a:outerShdw blurRad="50800" dist="38100" dir="2700000" algn="tl" rotWithShape="0">
              <a:prstClr val="black">
                <a:alpha val="40000"/>
              </a:prstClr>
            </a:outerShdw>
          </a:effectLst>
        </p:spPr>
        <p:txBody>
          <a:bodyPr>
            <a:normAutofit/>
          </a:bodyPr>
          <a:lstStyle>
            <a:lvl1pPr algn="r">
              <a:defRPr sz="360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1365195" y="3946095"/>
            <a:ext cx="7164342" cy="610821"/>
          </a:xfrm>
        </p:spPr>
        <p:txBody>
          <a:bodyPr>
            <a:normAutofit/>
          </a:bodyPr>
          <a:lstStyle>
            <a:lvl1pPr marL="0" indent="0" algn="r">
              <a:buNone/>
              <a:defRPr sz="2800" b="0" i="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246070"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6" y="1044700"/>
            <a:ext cx="8246070" cy="3817623"/>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1425" y="281175"/>
            <a:ext cx="6413610" cy="788682"/>
          </a:xfrm>
        </p:spPr>
        <p:txBody>
          <a:bodyPr>
            <a:normAutofit/>
          </a:bodyPr>
          <a:lstStyle>
            <a:lvl1pPr algn="l">
              <a:defRPr sz="3600">
                <a:solidFill>
                  <a:schemeClr val="tx2">
                    <a:lumMod val="60000"/>
                    <a:lumOff val="40000"/>
                  </a:schemeClr>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281425" y="1044700"/>
            <a:ext cx="6413610" cy="3817625"/>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8470"/>
            <a:ext cx="8093365"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502815"/>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75212"/>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502815"/>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75212"/>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1/27/2026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hyperlink" Target="https://flightsim.to/file/95827/where-in-the-world-is-my-config" TargetMode="Externa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www.vatsim.uk/pilots/the-flying-programm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9" y="1960930"/>
            <a:ext cx="8551480" cy="1679754"/>
          </a:xfrm>
        </p:spPr>
        <p:txBody>
          <a:bodyPr>
            <a:normAutofit/>
          </a:bodyPr>
          <a:lstStyle/>
          <a:p>
            <a:br>
              <a:rPr lang="en-US" dirty="0"/>
            </a:br>
            <a:r>
              <a:rPr lang="en-US" sz="4000" b="1" dirty="0"/>
              <a:t>Flight Simulation News January 2026</a:t>
            </a:r>
            <a:endParaRPr lang="en-US" b="1" dirty="0"/>
          </a:p>
        </p:txBody>
      </p:sp>
      <p:sp>
        <p:nvSpPr>
          <p:cNvPr id="3" name="Subtitle 2"/>
          <p:cNvSpPr>
            <a:spLocks noGrp="1"/>
          </p:cNvSpPr>
          <p:nvPr>
            <p:ph type="subTitle" idx="1"/>
          </p:nvPr>
        </p:nvSpPr>
        <p:spPr>
          <a:xfrm>
            <a:off x="1365195" y="3946095"/>
            <a:ext cx="7164342" cy="610821"/>
          </a:xfrm>
        </p:spPr>
        <p:txBody>
          <a:bodyPr vert="horz" lIns="91440" tIns="45720" rIns="91440" bIns="45720" rtlCol="0" anchor="t">
            <a:normAutofit/>
          </a:bodyPr>
          <a:lstStyle/>
          <a:p>
            <a:r>
              <a:rPr lang="en-US" dirty="0"/>
              <a:t>25 January 2026</a:t>
            </a:r>
          </a:p>
        </p:txBody>
      </p:sp>
      <p:pic>
        <p:nvPicPr>
          <p:cNvPr id="6" name="Picture 5">
            <a:extLst>
              <a:ext uri="{FF2B5EF4-FFF2-40B4-BE49-F238E27FC236}">
                <a16:creationId xmlns:a16="http://schemas.microsoft.com/office/drawing/2014/main" id="{77E3055B-39DD-46A3-AB8F-04685C9D4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7985" y="336286"/>
            <a:ext cx="1517899" cy="1377631"/>
          </a:xfrm>
          <a:prstGeom prst="rect">
            <a:avLst/>
          </a:prstGeom>
        </p:spPr>
      </p:pic>
    </p:spTree>
    <p:extLst>
      <p:ext uri="{BB962C8B-B14F-4D97-AF65-F5344CB8AC3E}">
        <p14:creationId xmlns:p14="http://schemas.microsoft.com/office/powerpoint/2010/main" val="36392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FB79-7DA8-A872-F1D6-74B39D6F7BB4}"/>
              </a:ext>
            </a:extLst>
          </p:cNvPr>
          <p:cNvSpPr>
            <a:spLocks noGrp="1"/>
          </p:cNvSpPr>
          <p:nvPr>
            <p:ph type="title"/>
          </p:nvPr>
        </p:nvSpPr>
        <p:spPr/>
        <p:txBody>
          <a:bodyPr/>
          <a:lstStyle/>
          <a:p>
            <a:r>
              <a:rPr lang="en-GB" dirty="0"/>
              <a:t>Projects</a:t>
            </a:r>
          </a:p>
        </p:txBody>
      </p:sp>
      <p:graphicFrame>
        <p:nvGraphicFramePr>
          <p:cNvPr id="4" name="Table 3">
            <a:extLst>
              <a:ext uri="{FF2B5EF4-FFF2-40B4-BE49-F238E27FC236}">
                <a16:creationId xmlns:a16="http://schemas.microsoft.com/office/drawing/2014/main" id="{8076ACF8-6528-7441-16A8-033504CBE6F3}"/>
              </a:ext>
            </a:extLst>
          </p:cNvPr>
          <p:cNvGraphicFramePr>
            <a:graphicFrameLocks noGrp="1"/>
          </p:cNvGraphicFramePr>
          <p:nvPr>
            <p:extLst>
              <p:ext uri="{D42A27DB-BD31-4B8C-83A1-F6EECF244321}">
                <p14:modId xmlns:p14="http://schemas.microsoft.com/office/powerpoint/2010/main" val="2099981786"/>
              </p:ext>
            </p:extLst>
          </p:nvPr>
        </p:nvGraphicFramePr>
        <p:xfrm>
          <a:off x="143555" y="1502815"/>
          <a:ext cx="8856892" cy="1483360"/>
        </p:xfrm>
        <a:graphic>
          <a:graphicData uri="http://schemas.openxmlformats.org/drawingml/2006/table">
            <a:tbl>
              <a:tblPr firstRow="1" bandRow="1">
                <a:tableStyleId>{5C22544A-7EE6-4342-B048-85BDC9FD1C3A}</a:tableStyleId>
              </a:tblPr>
              <a:tblGrid>
                <a:gridCol w="632636">
                  <a:extLst>
                    <a:ext uri="{9D8B030D-6E8A-4147-A177-3AD203B41FA5}">
                      <a16:colId xmlns:a16="http://schemas.microsoft.com/office/drawing/2014/main" val="3724687209"/>
                    </a:ext>
                  </a:extLst>
                </a:gridCol>
                <a:gridCol w="6239089">
                  <a:extLst>
                    <a:ext uri="{9D8B030D-6E8A-4147-A177-3AD203B41FA5}">
                      <a16:colId xmlns:a16="http://schemas.microsoft.com/office/drawing/2014/main" val="819314040"/>
                    </a:ext>
                  </a:extLst>
                </a:gridCol>
                <a:gridCol w="1985167">
                  <a:extLst>
                    <a:ext uri="{9D8B030D-6E8A-4147-A177-3AD203B41FA5}">
                      <a16:colId xmlns:a16="http://schemas.microsoft.com/office/drawing/2014/main" val="3629712696"/>
                    </a:ext>
                  </a:extLst>
                </a:gridCol>
              </a:tblGrid>
              <a:tr h="370840">
                <a:tc>
                  <a:txBody>
                    <a:bodyPr/>
                    <a:lstStyle/>
                    <a:p>
                      <a:r>
                        <a:rPr lang="en-GB" dirty="0"/>
                        <a:t>No.</a:t>
                      </a:r>
                    </a:p>
                  </a:txBody>
                  <a:tcPr/>
                </a:tc>
                <a:tc>
                  <a:txBody>
                    <a:bodyPr/>
                    <a:lstStyle/>
                    <a:p>
                      <a:r>
                        <a:rPr lang="en-GB" dirty="0"/>
                        <a:t>Description</a:t>
                      </a:r>
                    </a:p>
                  </a:txBody>
                  <a:tcPr/>
                </a:tc>
                <a:tc>
                  <a:txBody>
                    <a:bodyPr/>
                    <a:lstStyle/>
                    <a:p>
                      <a:r>
                        <a:rPr lang="en-GB" dirty="0"/>
                        <a:t>Primary PoC</a:t>
                      </a:r>
                    </a:p>
                  </a:txBody>
                  <a:tcPr/>
                </a:tc>
                <a:extLst>
                  <a:ext uri="{0D108BD9-81ED-4DB2-BD59-A6C34878D82A}">
                    <a16:rowId xmlns:a16="http://schemas.microsoft.com/office/drawing/2014/main" val="4231602699"/>
                  </a:ext>
                </a:extLst>
              </a:tr>
              <a:tr h="370840">
                <a:tc>
                  <a:txBody>
                    <a:bodyPr/>
                    <a:lstStyle/>
                    <a:p>
                      <a:r>
                        <a:rPr lang="en-GB" dirty="0"/>
                        <a:t>1</a:t>
                      </a:r>
                    </a:p>
                  </a:txBody>
                  <a:tcPr/>
                </a:tc>
                <a:tc>
                  <a:txBody>
                    <a:bodyPr/>
                    <a:lstStyle/>
                    <a:p>
                      <a:r>
                        <a:rPr lang="en-GB" dirty="0"/>
                        <a:t>Aerospace Bristol FlightRadar24 feed</a:t>
                      </a:r>
                    </a:p>
                  </a:txBody>
                  <a:tcPr/>
                </a:tc>
                <a:tc>
                  <a:txBody>
                    <a:bodyPr/>
                    <a:lstStyle/>
                    <a:p>
                      <a:r>
                        <a:rPr lang="en-GB" dirty="0"/>
                        <a:t>Tim N</a:t>
                      </a:r>
                    </a:p>
                  </a:txBody>
                  <a:tcPr/>
                </a:tc>
                <a:extLst>
                  <a:ext uri="{0D108BD9-81ED-4DB2-BD59-A6C34878D82A}">
                    <a16:rowId xmlns:a16="http://schemas.microsoft.com/office/drawing/2014/main" val="3318151991"/>
                  </a:ext>
                </a:extLst>
              </a:tr>
              <a:tr h="370840">
                <a:tc>
                  <a:txBody>
                    <a:bodyPr/>
                    <a:lstStyle/>
                    <a:p>
                      <a:r>
                        <a:rPr lang="en-GB" dirty="0"/>
                        <a:t>2</a:t>
                      </a:r>
                    </a:p>
                  </a:txBody>
                  <a:tcPr/>
                </a:tc>
                <a:tc>
                  <a:txBody>
                    <a:bodyPr/>
                    <a:lstStyle/>
                    <a:p>
                      <a:r>
                        <a:rPr lang="en-GB" dirty="0"/>
                        <a:t>Formation Flying</a:t>
                      </a:r>
                    </a:p>
                  </a:txBody>
                  <a:tcPr/>
                </a:tc>
                <a:tc>
                  <a:txBody>
                    <a:bodyPr/>
                    <a:lstStyle/>
                    <a:p>
                      <a:r>
                        <a:rPr lang="en-GB" dirty="0"/>
                        <a:t>Michael G</a:t>
                      </a:r>
                    </a:p>
                  </a:txBody>
                  <a:tcPr/>
                </a:tc>
                <a:extLst>
                  <a:ext uri="{0D108BD9-81ED-4DB2-BD59-A6C34878D82A}">
                    <a16:rowId xmlns:a16="http://schemas.microsoft.com/office/drawing/2014/main" val="76094809"/>
                  </a:ext>
                </a:extLst>
              </a:tr>
              <a:tr h="370840">
                <a:tc>
                  <a:txBody>
                    <a:bodyPr/>
                    <a:lstStyle/>
                    <a:p>
                      <a:r>
                        <a:rPr lang="en-GB" dirty="0"/>
                        <a:t>3</a:t>
                      </a:r>
                    </a:p>
                  </a:txBody>
                  <a:tcPr/>
                </a:tc>
                <a:tc>
                  <a:txBody>
                    <a:bodyPr/>
                    <a:lstStyle/>
                    <a:p>
                      <a:r>
                        <a:rPr lang="en-GB" dirty="0"/>
                        <a:t>New BFSG Club computer</a:t>
                      </a:r>
                    </a:p>
                  </a:txBody>
                  <a:tcPr/>
                </a:tc>
                <a:tc>
                  <a:txBody>
                    <a:bodyPr/>
                    <a:lstStyle/>
                    <a:p>
                      <a:r>
                        <a:rPr lang="en-GB" dirty="0"/>
                        <a:t>Keith I</a:t>
                      </a:r>
                    </a:p>
                  </a:txBody>
                  <a:tcPr/>
                </a:tc>
                <a:extLst>
                  <a:ext uri="{0D108BD9-81ED-4DB2-BD59-A6C34878D82A}">
                    <a16:rowId xmlns:a16="http://schemas.microsoft.com/office/drawing/2014/main" val="2550714455"/>
                  </a:ext>
                </a:extLst>
              </a:tr>
            </a:tbl>
          </a:graphicData>
        </a:graphic>
      </p:graphicFrame>
    </p:spTree>
    <p:extLst>
      <p:ext uri="{BB962C8B-B14F-4D97-AF65-F5344CB8AC3E}">
        <p14:creationId xmlns:p14="http://schemas.microsoft.com/office/powerpoint/2010/main" val="1736314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31ECA-BBDB-7D14-52B9-5B75ED092610}"/>
              </a:ext>
            </a:extLst>
          </p:cNvPr>
          <p:cNvSpPr>
            <a:spLocks noGrp="1"/>
          </p:cNvSpPr>
          <p:nvPr>
            <p:ph type="title"/>
          </p:nvPr>
        </p:nvSpPr>
        <p:spPr/>
        <p:txBody>
          <a:bodyPr/>
          <a:lstStyle/>
          <a:p>
            <a:r>
              <a:rPr lang="en-GB" dirty="0"/>
              <a:t>Aerospace Bristol FR24 Update</a:t>
            </a:r>
          </a:p>
        </p:txBody>
      </p:sp>
      <p:pic>
        <p:nvPicPr>
          <p:cNvPr id="5" name="Picture 4">
            <a:extLst>
              <a:ext uri="{FF2B5EF4-FFF2-40B4-BE49-F238E27FC236}">
                <a16:creationId xmlns:a16="http://schemas.microsoft.com/office/drawing/2014/main" id="{EC3A130C-EFAC-314B-55E9-36DAF7B37D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9455" y="2602074"/>
            <a:ext cx="4137429" cy="2339370"/>
          </a:xfrm>
          <a:prstGeom prst="rect">
            <a:avLst/>
          </a:prstGeom>
        </p:spPr>
      </p:pic>
      <p:sp>
        <p:nvSpPr>
          <p:cNvPr id="3" name="TextBox 2">
            <a:extLst>
              <a:ext uri="{FF2B5EF4-FFF2-40B4-BE49-F238E27FC236}">
                <a16:creationId xmlns:a16="http://schemas.microsoft.com/office/drawing/2014/main" id="{383203BB-C8C7-806E-1A9F-3F585FF3E180}"/>
              </a:ext>
            </a:extLst>
          </p:cNvPr>
          <p:cNvSpPr txBox="1"/>
          <p:nvPr/>
        </p:nvSpPr>
        <p:spPr>
          <a:xfrm>
            <a:off x="113685" y="1680004"/>
            <a:ext cx="5012331" cy="615553"/>
          </a:xfrm>
          <a:prstGeom prst="rect">
            <a:avLst/>
          </a:prstGeom>
          <a:noFill/>
        </p:spPr>
        <p:txBody>
          <a:bodyPr wrap="square" rtlCol="0">
            <a:spAutoFit/>
          </a:bodyPr>
          <a:lstStyle/>
          <a:p>
            <a:r>
              <a:rPr lang="en-GB" sz="1600" dirty="0"/>
              <a:t>BFSG is providing antenna to Aerospace Bristol (£100)</a:t>
            </a:r>
          </a:p>
          <a:p>
            <a:r>
              <a:rPr lang="en-GB" dirty="0"/>
              <a:t> </a:t>
            </a:r>
          </a:p>
        </p:txBody>
      </p:sp>
      <p:sp>
        <p:nvSpPr>
          <p:cNvPr id="4" name="TextBox 3">
            <a:extLst>
              <a:ext uri="{FF2B5EF4-FFF2-40B4-BE49-F238E27FC236}">
                <a16:creationId xmlns:a16="http://schemas.microsoft.com/office/drawing/2014/main" id="{3EB48605-8575-39D2-9CDE-B9FCB4493894}"/>
              </a:ext>
            </a:extLst>
          </p:cNvPr>
          <p:cNvSpPr txBox="1"/>
          <p:nvPr/>
        </p:nvSpPr>
        <p:spPr>
          <a:xfrm>
            <a:off x="84444" y="1044623"/>
            <a:ext cx="5861901" cy="461665"/>
          </a:xfrm>
          <a:prstGeom prst="rect">
            <a:avLst/>
          </a:prstGeom>
          <a:noFill/>
        </p:spPr>
        <p:txBody>
          <a:bodyPr wrap="square" rtlCol="0">
            <a:spAutoFit/>
          </a:bodyPr>
          <a:lstStyle/>
          <a:p>
            <a:r>
              <a:rPr lang="en-GB" sz="2400" b="1" i="1" dirty="0">
                <a:solidFill>
                  <a:schemeClr val="tx2"/>
                </a:solidFill>
              </a:rPr>
              <a:t>flightradar24</a:t>
            </a:r>
            <a:r>
              <a:rPr lang="en-GB" sz="2400" b="1" dirty="0">
                <a:solidFill>
                  <a:schemeClr val="tx2"/>
                </a:solidFill>
              </a:rPr>
              <a:t> Install at Aerospace Bristol</a:t>
            </a:r>
          </a:p>
        </p:txBody>
      </p:sp>
      <p:pic>
        <p:nvPicPr>
          <p:cNvPr id="2050" name="Picture 3">
            <a:extLst>
              <a:ext uri="{FF2B5EF4-FFF2-40B4-BE49-F238E27FC236}">
                <a16:creationId xmlns:a16="http://schemas.microsoft.com/office/drawing/2014/main" id="{6BE21500-7601-6894-B323-EAF6B0E97B3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71711" y="1658916"/>
            <a:ext cx="4163564" cy="3427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782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2B48-D321-9178-9D84-47D901E8C426}"/>
              </a:ext>
            </a:extLst>
          </p:cNvPr>
          <p:cNvSpPr>
            <a:spLocks noGrp="1"/>
          </p:cNvSpPr>
          <p:nvPr>
            <p:ph type="title"/>
          </p:nvPr>
        </p:nvSpPr>
        <p:spPr/>
        <p:txBody>
          <a:bodyPr/>
          <a:lstStyle/>
          <a:p>
            <a:r>
              <a:rPr lang="en-GB" dirty="0"/>
              <a:t>Formation Flying</a:t>
            </a:r>
          </a:p>
        </p:txBody>
      </p:sp>
      <p:sp>
        <p:nvSpPr>
          <p:cNvPr id="11" name="TextBox 10">
            <a:extLst>
              <a:ext uri="{FF2B5EF4-FFF2-40B4-BE49-F238E27FC236}">
                <a16:creationId xmlns:a16="http://schemas.microsoft.com/office/drawing/2014/main" id="{4C40108F-DCAC-3F4D-FF85-D1343A6945AD}"/>
              </a:ext>
            </a:extLst>
          </p:cNvPr>
          <p:cNvSpPr txBox="1"/>
          <p:nvPr/>
        </p:nvSpPr>
        <p:spPr>
          <a:xfrm>
            <a:off x="84444" y="1044623"/>
            <a:ext cx="5861901" cy="461665"/>
          </a:xfrm>
          <a:prstGeom prst="rect">
            <a:avLst/>
          </a:prstGeom>
          <a:noFill/>
        </p:spPr>
        <p:txBody>
          <a:bodyPr wrap="square" rtlCol="0">
            <a:spAutoFit/>
          </a:bodyPr>
          <a:lstStyle/>
          <a:p>
            <a:r>
              <a:rPr lang="en-GB" sz="2400" b="1" dirty="0">
                <a:solidFill>
                  <a:schemeClr val="tx2"/>
                </a:solidFill>
              </a:rPr>
              <a:t>New Formation Flying Client!</a:t>
            </a:r>
          </a:p>
        </p:txBody>
      </p:sp>
      <p:sp>
        <p:nvSpPr>
          <p:cNvPr id="12" name="TextBox 11">
            <a:extLst>
              <a:ext uri="{FF2B5EF4-FFF2-40B4-BE49-F238E27FC236}">
                <a16:creationId xmlns:a16="http://schemas.microsoft.com/office/drawing/2014/main" id="{EFB83966-67D0-5017-5E3C-D67CA5CFF803}"/>
              </a:ext>
            </a:extLst>
          </p:cNvPr>
          <p:cNvSpPr txBox="1"/>
          <p:nvPr/>
        </p:nvSpPr>
        <p:spPr>
          <a:xfrm>
            <a:off x="197299" y="1506288"/>
            <a:ext cx="2542241" cy="3139321"/>
          </a:xfrm>
          <a:prstGeom prst="rect">
            <a:avLst/>
          </a:prstGeom>
          <a:noFill/>
        </p:spPr>
        <p:txBody>
          <a:bodyPr wrap="square" rtlCol="0">
            <a:spAutoFit/>
          </a:bodyPr>
          <a:lstStyle/>
          <a:p>
            <a:pPr marL="285750" indent="-285750">
              <a:buFont typeface="Arial" panose="020B0604020202020204" pitchFamily="34" charset="0"/>
              <a:buChar char="•"/>
            </a:pPr>
            <a:r>
              <a:rPr lang="en-GB" dirty="0"/>
              <a:t>Developed, from scratch by one of our members, Michael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Currently working for MSFS 2020, 2024 &amp; X-Plane 12</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Currently addressing airfield elevation issue</a:t>
            </a:r>
          </a:p>
        </p:txBody>
      </p:sp>
      <p:pic>
        <p:nvPicPr>
          <p:cNvPr id="7" name="Picture 6">
            <a:extLst>
              <a:ext uri="{FF2B5EF4-FFF2-40B4-BE49-F238E27FC236}">
                <a16:creationId xmlns:a16="http://schemas.microsoft.com/office/drawing/2014/main" id="{E09BBC17-382F-C360-5891-4A738E0821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7481" y="1537057"/>
            <a:ext cx="5299884" cy="3379233"/>
          </a:xfrm>
          <a:prstGeom prst="rect">
            <a:avLst/>
          </a:prstGeom>
        </p:spPr>
      </p:pic>
    </p:spTree>
    <p:extLst>
      <p:ext uri="{BB962C8B-B14F-4D97-AF65-F5344CB8AC3E}">
        <p14:creationId xmlns:p14="http://schemas.microsoft.com/office/powerpoint/2010/main" val="2707421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2B48-D321-9178-9D84-47D901E8C426}"/>
              </a:ext>
            </a:extLst>
          </p:cNvPr>
          <p:cNvSpPr>
            <a:spLocks noGrp="1"/>
          </p:cNvSpPr>
          <p:nvPr>
            <p:ph type="title"/>
          </p:nvPr>
        </p:nvSpPr>
        <p:spPr/>
        <p:txBody>
          <a:bodyPr/>
          <a:lstStyle/>
          <a:p>
            <a:r>
              <a:rPr lang="en-GB" dirty="0"/>
              <a:t>Club Computer</a:t>
            </a:r>
          </a:p>
        </p:txBody>
      </p:sp>
      <p:sp>
        <p:nvSpPr>
          <p:cNvPr id="3" name="Content Placeholder 2">
            <a:extLst>
              <a:ext uri="{FF2B5EF4-FFF2-40B4-BE49-F238E27FC236}">
                <a16:creationId xmlns:a16="http://schemas.microsoft.com/office/drawing/2014/main" id="{98E4D02C-FAE4-F721-2600-A17B8B09A581}"/>
              </a:ext>
            </a:extLst>
          </p:cNvPr>
          <p:cNvSpPr>
            <a:spLocks noGrp="1"/>
          </p:cNvSpPr>
          <p:nvPr>
            <p:ph idx="1"/>
          </p:nvPr>
        </p:nvSpPr>
        <p:spPr>
          <a:xfrm>
            <a:off x="296260" y="2266340"/>
            <a:ext cx="4275740" cy="2595983"/>
          </a:xfrm>
        </p:spPr>
        <p:txBody>
          <a:bodyPr>
            <a:normAutofit/>
          </a:bodyPr>
          <a:lstStyle/>
          <a:p>
            <a:endParaRPr lang="en-GB" sz="2400" dirty="0"/>
          </a:p>
          <a:p>
            <a:pPr marL="0" indent="0">
              <a:buNone/>
            </a:pPr>
            <a:endParaRPr lang="en-GB" sz="2400" b="1" dirty="0"/>
          </a:p>
          <a:p>
            <a:endParaRPr lang="en-GB" sz="2400" b="1" dirty="0"/>
          </a:p>
        </p:txBody>
      </p:sp>
      <p:pic>
        <p:nvPicPr>
          <p:cNvPr id="5" name="Picture 4">
            <a:extLst>
              <a:ext uri="{FF2B5EF4-FFF2-40B4-BE49-F238E27FC236}">
                <a16:creationId xmlns:a16="http://schemas.microsoft.com/office/drawing/2014/main" id="{FDE43AEC-0431-D70F-A0C1-E5A1FF2AF7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6260" y="1071752"/>
            <a:ext cx="2549996" cy="825218"/>
          </a:xfrm>
          <a:prstGeom prst="rect">
            <a:avLst/>
          </a:prstGeom>
        </p:spPr>
      </p:pic>
      <p:sp>
        <p:nvSpPr>
          <p:cNvPr id="7" name="TextBox 6">
            <a:extLst>
              <a:ext uri="{FF2B5EF4-FFF2-40B4-BE49-F238E27FC236}">
                <a16:creationId xmlns:a16="http://schemas.microsoft.com/office/drawing/2014/main" id="{6399CA02-8F94-3B08-B5FF-202E58F2A39E}"/>
              </a:ext>
            </a:extLst>
          </p:cNvPr>
          <p:cNvSpPr txBox="1"/>
          <p:nvPr/>
        </p:nvSpPr>
        <p:spPr>
          <a:xfrm>
            <a:off x="217049" y="1886968"/>
            <a:ext cx="2827901" cy="338554"/>
          </a:xfrm>
          <a:prstGeom prst="rect">
            <a:avLst/>
          </a:prstGeom>
          <a:noFill/>
        </p:spPr>
        <p:txBody>
          <a:bodyPr wrap="square">
            <a:spAutoFit/>
          </a:bodyPr>
          <a:lstStyle/>
          <a:p>
            <a:r>
              <a:rPr lang="en-GB" sz="1600" dirty="0">
                <a:solidFill>
                  <a:schemeClr val="accent1"/>
                </a:solidFill>
              </a:rPr>
              <a:t>https://www.johnjames.org.uk</a:t>
            </a:r>
          </a:p>
        </p:txBody>
      </p:sp>
      <p:sp>
        <p:nvSpPr>
          <p:cNvPr id="6" name="TextBox 5">
            <a:extLst>
              <a:ext uri="{FF2B5EF4-FFF2-40B4-BE49-F238E27FC236}">
                <a16:creationId xmlns:a16="http://schemas.microsoft.com/office/drawing/2014/main" id="{974AC832-449E-2D7E-9C7B-696B07CFE936}"/>
              </a:ext>
            </a:extLst>
          </p:cNvPr>
          <p:cNvSpPr txBox="1"/>
          <p:nvPr/>
        </p:nvSpPr>
        <p:spPr>
          <a:xfrm>
            <a:off x="448965" y="2571749"/>
            <a:ext cx="2595985" cy="369332"/>
          </a:xfrm>
          <a:prstGeom prst="rect">
            <a:avLst/>
          </a:prstGeom>
          <a:noFill/>
        </p:spPr>
        <p:txBody>
          <a:bodyPr wrap="square" rtlCol="0">
            <a:spAutoFit/>
          </a:bodyPr>
          <a:lstStyle/>
          <a:p>
            <a:r>
              <a:rPr lang="en-GB" dirty="0"/>
              <a:t>Installed with:</a:t>
            </a:r>
          </a:p>
        </p:txBody>
      </p:sp>
      <p:pic>
        <p:nvPicPr>
          <p:cNvPr id="1026" name="Picture 2">
            <a:extLst>
              <a:ext uri="{FF2B5EF4-FFF2-40B4-BE49-F238E27FC236}">
                <a16:creationId xmlns:a16="http://schemas.microsoft.com/office/drawing/2014/main" id="{4B6E2216-15D0-D276-F35C-DDA27BF0967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7410" y="1279620"/>
            <a:ext cx="4044389" cy="37354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a:extLst>
              <a:ext uri="{FF2B5EF4-FFF2-40B4-BE49-F238E27FC236}">
                <a16:creationId xmlns:a16="http://schemas.microsoft.com/office/drawing/2014/main" id="{98B2BE97-4340-93BE-D12D-F0211D2CD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5467" y="3220495"/>
            <a:ext cx="935242" cy="49006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CED42CF-8D44-4510-811F-2919DA48DC34}"/>
              </a:ext>
            </a:extLst>
          </p:cNvPr>
          <p:cNvSpPr txBox="1"/>
          <p:nvPr/>
        </p:nvSpPr>
        <p:spPr>
          <a:xfrm>
            <a:off x="1355689" y="3686958"/>
            <a:ext cx="734798" cy="369332"/>
          </a:xfrm>
          <a:prstGeom prst="rect">
            <a:avLst/>
          </a:prstGeom>
          <a:noFill/>
        </p:spPr>
        <p:txBody>
          <a:bodyPr wrap="square" rtlCol="0">
            <a:spAutoFit/>
          </a:bodyPr>
          <a:lstStyle/>
          <a:p>
            <a:r>
              <a:rPr lang="en-GB" b="1" dirty="0">
                <a:solidFill>
                  <a:schemeClr val="tx2"/>
                </a:solidFill>
              </a:rPr>
              <a:t>2020</a:t>
            </a:r>
          </a:p>
        </p:txBody>
      </p:sp>
      <p:pic>
        <p:nvPicPr>
          <p:cNvPr id="12" name="Picture 4">
            <a:extLst>
              <a:ext uri="{FF2B5EF4-FFF2-40B4-BE49-F238E27FC236}">
                <a16:creationId xmlns:a16="http://schemas.microsoft.com/office/drawing/2014/main" id="{6EA91A02-636C-67E3-0D1F-3B4E5645DE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6717" y="3220495"/>
            <a:ext cx="935242" cy="49006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EDB8EF8-5F85-B86D-35F7-DCB8B85B490A}"/>
              </a:ext>
            </a:extLst>
          </p:cNvPr>
          <p:cNvSpPr txBox="1"/>
          <p:nvPr/>
        </p:nvSpPr>
        <p:spPr>
          <a:xfrm>
            <a:off x="3106939" y="3686958"/>
            <a:ext cx="734798" cy="369332"/>
          </a:xfrm>
          <a:prstGeom prst="rect">
            <a:avLst/>
          </a:prstGeom>
          <a:noFill/>
        </p:spPr>
        <p:txBody>
          <a:bodyPr wrap="square" rtlCol="0">
            <a:spAutoFit/>
          </a:bodyPr>
          <a:lstStyle/>
          <a:p>
            <a:r>
              <a:rPr lang="en-GB" b="1" dirty="0">
                <a:solidFill>
                  <a:schemeClr val="tx2"/>
                </a:solidFill>
              </a:rPr>
              <a:t>2024</a:t>
            </a:r>
          </a:p>
        </p:txBody>
      </p:sp>
      <p:pic>
        <p:nvPicPr>
          <p:cNvPr id="14" name="Picture 6">
            <a:extLst>
              <a:ext uri="{FF2B5EF4-FFF2-40B4-BE49-F238E27FC236}">
                <a16:creationId xmlns:a16="http://schemas.microsoft.com/office/drawing/2014/main" id="{990640BE-5852-8DC3-76D4-0A2E7F964FC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23310" y="4412058"/>
            <a:ext cx="1670605" cy="290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1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84A00-0D9F-C501-A032-421A636490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58320-9D33-5BA1-5102-15F54403E48C}"/>
              </a:ext>
            </a:extLst>
          </p:cNvPr>
          <p:cNvSpPr>
            <a:spLocks noGrp="1"/>
          </p:cNvSpPr>
          <p:nvPr>
            <p:ph idx="1"/>
          </p:nvPr>
        </p:nvSpPr>
        <p:spPr>
          <a:xfrm>
            <a:off x="448965" y="1808225"/>
            <a:ext cx="8246070" cy="2595983"/>
          </a:xfrm>
        </p:spPr>
        <p:txBody>
          <a:bodyPr>
            <a:normAutofit/>
          </a:bodyPr>
          <a:lstStyle/>
          <a:p>
            <a:pPr marL="0" indent="0" algn="ctr">
              <a:buNone/>
            </a:pPr>
            <a:r>
              <a:rPr lang="en-GB" sz="6600" b="1" dirty="0"/>
              <a:t>BFSG Weekly </a:t>
            </a:r>
          </a:p>
          <a:p>
            <a:pPr marL="0" indent="0" algn="ctr">
              <a:buNone/>
            </a:pPr>
            <a:r>
              <a:rPr lang="en-GB" sz="6600" b="1" dirty="0"/>
              <a:t>Virtual Fly-ins Update</a:t>
            </a:r>
          </a:p>
        </p:txBody>
      </p:sp>
    </p:spTree>
    <p:extLst>
      <p:ext uri="{BB962C8B-B14F-4D97-AF65-F5344CB8AC3E}">
        <p14:creationId xmlns:p14="http://schemas.microsoft.com/office/powerpoint/2010/main" val="3368094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1E37-9473-318B-AA87-5A3DBDBFB696}"/>
              </a:ext>
            </a:extLst>
          </p:cNvPr>
          <p:cNvSpPr>
            <a:spLocks noGrp="1"/>
          </p:cNvSpPr>
          <p:nvPr>
            <p:ph type="title"/>
          </p:nvPr>
        </p:nvSpPr>
        <p:spPr/>
        <p:txBody>
          <a:bodyPr/>
          <a:lstStyle/>
          <a:p>
            <a:r>
              <a:rPr lang="en-GB" dirty="0"/>
              <a:t>GA Virtual Flying Update</a:t>
            </a:r>
          </a:p>
        </p:txBody>
      </p:sp>
      <p:sp>
        <p:nvSpPr>
          <p:cNvPr id="4" name="TextBox 3">
            <a:extLst>
              <a:ext uri="{FF2B5EF4-FFF2-40B4-BE49-F238E27FC236}">
                <a16:creationId xmlns:a16="http://schemas.microsoft.com/office/drawing/2014/main" id="{F61A2921-A48F-DD55-3880-CD60B305F890}"/>
              </a:ext>
            </a:extLst>
          </p:cNvPr>
          <p:cNvSpPr txBox="1"/>
          <p:nvPr/>
        </p:nvSpPr>
        <p:spPr>
          <a:xfrm>
            <a:off x="84444" y="1044623"/>
            <a:ext cx="5861901" cy="461665"/>
          </a:xfrm>
          <a:prstGeom prst="rect">
            <a:avLst/>
          </a:prstGeom>
          <a:noFill/>
        </p:spPr>
        <p:txBody>
          <a:bodyPr wrap="square" rtlCol="0">
            <a:spAutoFit/>
          </a:bodyPr>
          <a:lstStyle/>
          <a:p>
            <a:r>
              <a:rPr lang="en-GB" sz="2400" b="1" dirty="0">
                <a:solidFill>
                  <a:schemeClr val="tx2"/>
                </a:solidFill>
              </a:rPr>
              <a:t>GA Virtual Flying Update</a:t>
            </a:r>
          </a:p>
        </p:txBody>
      </p:sp>
      <p:sp>
        <p:nvSpPr>
          <p:cNvPr id="3" name="TextBox 2">
            <a:extLst>
              <a:ext uri="{FF2B5EF4-FFF2-40B4-BE49-F238E27FC236}">
                <a16:creationId xmlns:a16="http://schemas.microsoft.com/office/drawing/2014/main" id="{A66F56E7-42F8-548B-0F5E-40021994ABD2}"/>
              </a:ext>
            </a:extLst>
          </p:cNvPr>
          <p:cNvSpPr txBox="1"/>
          <p:nvPr/>
        </p:nvSpPr>
        <p:spPr>
          <a:xfrm>
            <a:off x="244945" y="1511428"/>
            <a:ext cx="3048608" cy="1169551"/>
          </a:xfrm>
          <a:prstGeom prst="rect">
            <a:avLst/>
          </a:prstGeom>
          <a:noFill/>
        </p:spPr>
        <p:txBody>
          <a:bodyPr wrap="square" rtlCol="0">
            <a:spAutoFit/>
          </a:bodyPr>
          <a:lstStyle/>
          <a:p>
            <a:pPr marL="285750" indent="-285750">
              <a:buFont typeface="Arial" panose="020B0604020202020204" pitchFamily="34" charset="0"/>
              <a:buChar char="•"/>
            </a:pPr>
            <a:r>
              <a:rPr lang="en-GB" sz="1400" dirty="0"/>
              <a:t>Tuesday evenings, from 19:30h</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dirty="0"/>
              <a:t>PoC: Mike C</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endParaRPr lang="en-GB" sz="1400" dirty="0"/>
          </a:p>
        </p:txBody>
      </p:sp>
      <p:sp>
        <p:nvSpPr>
          <p:cNvPr id="5" name="Rectangle: Rounded Corners 4">
            <a:extLst>
              <a:ext uri="{FF2B5EF4-FFF2-40B4-BE49-F238E27FC236}">
                <a16:creationId xmlns:a16="http://schemas.microsoft.com/office/drawing/2014/main" id="{F8E422C6-3554-114A-8405-5BC7FD30254F}"/>
              </a:ext>
            </a:extLst>
          </p:cNvPr>
          <p:cNvSpPr/>
          <p:nvPr/>
        </p:nvSpPr>
        <p:spPr>
          <a:xfrm>
            <a:off x="3503065" y="1044623"/>
            <a:ext cx="5556491" cy="40061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nSpc>
                <a:spcPct val="115000"/>
              </a:lnSpc>
              <a:spcAft>
                <a:spcPts val="1000"/>
              </a:spcAft>
            </a:pPr>
            <a:r>
              <a:rPr lang="en-GB" sz="1000" b="1" kern="0" dirty="0">
                <a:solidFill>
                  <a:schemeClr val="tx2"/>
                </a:solidFill>
                <a:effectLst/>
                <a:latin typeface="Comic Sans MS" panose="030F0702030302020204" pitchFamily="66" charset="0"/>
                <a:ea typeface="Times New Roman" panose="02020603050405020304" pitchFamily="18" charset="0"/>
                <a:cs typeface="Comic Sans MS" panose="030F0702030302020204" pitchFamily="66" charset="0"/>
              </a:rPr>
              <a:t>23 Dec 25 </a:t>
            </a:r>
            <a:r>
              <a:rPr lang="en-GB" sz="1000" kern="0" dirty="0">
                <a:effectLst/>
                <a:latin typeface="Comic Sans MS" panose="030F0702030302020204" pitchFamily="66" charset="0"/>
                <a:ea typeface="Times New Roman" panose="02020603050405020304" pitchFamily="18" charset="0"/>
                <a:cs typeface="Comic Sans MS" panose="030F0702030302020204" pitchFamily="66" charset="0"/>
              </a:rPr>
              <a:t>A low level sightseeing flight across Texas. Flight plan by Barry Macrae.</a:t>
            </a:r>
            <a:br>
              <a:rPr lang="en-GB" sz="1000" kern="0" dirty="0">
                <a:effectLst/>
                <a:latin typeface="Comic Sans MS" panose="030F0702030302020204" pitchFamily="66" charset="0"/>
                <a:ea typeface="Times New Roman" panose="02020603050405020304" pitchFamily="18" charset="0"/>
                <a:cs typeface="Comic Sans MS" panose="030F0702030302020204" pitchFamily="66" charset="0"/>
              </a:rPr>
            </a:br>
            <a:r>
              <a:rPr lang="en-GB" sz="1000" kern="0" dirty="0">
                <a:effectLst/>
                <a:latin typeface="Comic Sans MS" panose="030F0702030302020204" pitchFamily="66" charset="0"/>
                <a:ea typeface="Times New Roman" panose="02020603050405020304" pitchFamily="18" charset="0"/>
                <a:cs typeface="Comic Sans MS" panose="030F0702030302020204" pitchFamily="66" charset="0"/>
              </a:rPr>
              <a:t>KIAH KIWS KSGR KAXH KHOU KEFD T41 KGLS. </a:t>
            </a:r>
            <a:r>
              <a:rPr lang="en-GB" sz="1000" kern="0" dirty="0">
                <a:solidFill>
                  <a:schemeClr val="tx2"/>
                </a:solidFill>
                <a:effectLst/>
                <a:latin typeface="Comic Sans MS" panose="030F0702030302020204" pitchFamily="66" charset="0"/>
                <a:ea typeface="Times New Roman" panose="02020603050405020304" pitchFamily="18" charset="0"/>
                <a:cs typeface="Comic Sans MS" panose="030F0702030302020204" pitchFamily="66" charset="0"/>
              </a:rPr>
              <a:t>(7 pilots)</a:t>
            </a:r>
            <a:endParaRPr lang="en-GB" sz="1000" kern="10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00" b="1" kern="0" dirty="0">
                <a:solidFill>
                  <a:schemeClr val="tx2"/>
                </a:solidFill>
                <a:effectLst/>
                <a:latin typeface="Comic Sans MS" panose="030F0702030302020204" pitchFamily="66" charset="0"/>
                <a:ea typeface="Times New Roman" panose="02020603050405020304" pitchFamily="18" charset="0"/>
                <a:cs typeface="Comic Sans MS" panose="030F0702030302020204" pitchFamily="66" charset="0"/>
              </a:rPr>
              <a:t>30 Dec 25 </a:t>
            </a:r>
            <a:r>
              <a:rPr lang="en-GB" sz="1000" kern="0" dirty="0">
                <a:effectLst/>
                <a:latin typeface="Comic Sans MS" panose="030F0702030302020204" pitchFamily="66" charset="0"/>
                <a:ea typeface="Times New Roman" panose="02020603050405020304" pitchFamily="18" charset="0"/>
                <a:cs typeface="Comic Sans MS" panose="030F0702030302020204" pitchFamily="66" charset="0"/>
              </a:rPr>
              <a:t>A club flight with each pilot tasked with using three different aircraft, starting with a twin such as a Baron, then a single-engine a/c such as a Skyhawk, then a smaller light a/c such as a Cub. Flight plan by Mike Collins. EGHH EGKA EGML EGSQ. </a:t>
            </a:r>
            <a:r>
              <a:rPr lang="en-GB" sz="1000" kern="0" dirty="0">
                <a:solidFill>
                  <a:schemeClr val="tx2"/>
                </a:solidFill>
                <a:effectLst/>
                <a:latin typeface="Comic Sans MS" panose="030F0702030302020204" pitchFamily="66" charset="0"/>
                <a:ea typeface="Times New Roman" panose="02020603050405020304" pitchFamily="18" charset="0"/>
                <a:cs typeface="Comic Sans MS" panose="030F0702030302020204" pitchFamily="66" charset="0"/>
              </a:rPr>
              <a:t>(8 pilots)</a:t>
            </a:r>
            <a:endParaRPr lang="en-GB" sz="1000" kern="10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00" b="1" kern="0" dirty="0">
                <a:solidFill>
                  <a:schemeClr val="tx2"/>
                </a:solidFill>
                <a:effectLst/>
                <a:latin typeface="Comic Sans MS" panose="030F0702030302020204" pitchFamily="66" charset="0"/>
                <a:ea typeface="Times New Roman" panose="02020603050405020304" pitchFamily="18" charset="0"/>
                <a:cs typeface="Comic Sans MS" panose="030F0702030302020204" pitchFamily="66" charset="0"/>
              </a:rPr>
              <a:t>06 Jan 26 </a:t>
            </a:r>
            <a:r>
              <a:rPr lang="en-GB" sz="1000" kern="0" dirty="0">
                <a:effectLst/>
                <a:latin typeface="Comic Sans MS" panose="030F0702030302020204" pitchFamily="66" charset="0"/>
                <a:ea typeface="Times New Roman" panose="02020603050405020304" pitchFamily="18" charset="0"/>
                <a:cs typeface="Comic Sans MS" panose="030F0702030302020204" pitchFamily="66" charset="0"/>
              </a:rPr>
              <a:t>A club flight using a warbird of the pilot's choice, visiting WWII airfields. Flight plan by Mike Collins. EGXC EGYM EGTT EGIK EGUW EGMC EGSU. </a:t>
            </a:r>
            <a:br>
              <a:rPr lang="en-GB" sz="1000" kern="0" dirty="0">
                <a:effectLst/>
                <a:latin typeface="Comic Sans MS" panose="030F0702030302020204" pitchFamily="66" charset="0"/>
                <a:ea typeface="Times New Roman" panose="02020603050405020304" pitchFamily="18" charset="0"/>
                <a:cs typeface="Comic Sans MS" panose="030F0702030302020204" pitchFamily="66" charset="0"/>
              </a:rPr>
            </a:br>
            <a:r>
              <a:rPr lang="en-GB" sz="1000" kern="0" dirty="0">
                <a:solidFill>
                  <a:schemeClr val="tx2"/>
                </a:solidFill>
                <a:effectLst/>
                <a:latin typeface="Comic Sans MS" panose="030F0702030302020204" pitchFamily="66" charset="0"/>
                <a:ea typeface="Times New Roman" panose="02020603050405020304" pitchFamily="18" charset="0"/>
                <a:cs typeface="Comic Sans MS" panose="030F0702030302020204" pitchFamily="66" charset="0"/>
              </a:rPr>
              <a:t>(10 pilots)</a:t>
            </a:r>
            <a:endParaRPr lang="en-GB" sz="1000" kern="10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endParaRPr>
          </a:p>
          <a:p>
            <a:pPr>
              <a:lnSpc>
                <a:spcPct val="115000"/>
              </a:lnSpc>
              <a:spcAft>
                <a:spcPts val="1000"/>
              </a:spcAft>
            </a:pPr>
            <a:r>
              <a:rPr lang="en-GB" sz="1000" b="1" kern="0" dirty="0">
                <a:solidFill>
                  <a:schemeClr val="tx2"/>
                </a:solidFill>
                <a:effectLst/>
                <a:latin typeface="Comic Sans MS" panose="030F0702030302020204" pitchFamily="66" charset="0"/>
                <a:ea typeface="Times New Roman" panose="02020603050405020304" pitchFamily="18" charset="0"/>
                <a:cs typeface="Comic Sans MS" panose="030F0702030302020204" pitchFamily="66" charset="0"/>
              </a:rPr>
              <a:t>13 Jan 26 </a:t>
            </a:r>
            <a:r>
              <a:rPr lang="en-GB" sz="1000" kern="0" dirty="0">
                <a:effectLst/>
                <a:latin typeface="Comic Sans MS" panose="030F0702030302020204" pitchFamily="66" charset="0"/>
                <a:ea typeface="Times New Roman" panose="02020603050405020304" pitchFamily="18" charset="0"/>
                <a:cs typeface="Comic Sans MS" panose="030F0702030302020204" pitchFamily="66" charset="0"/>
              </a:rPr>
              <a:t>A club flight using light a/c in The Highlands, following the famous Jacobean Express Line running from Fort William to Mallaig, then continuing through The Highlands passing various landmarks. EGEO Fort William, Glenfinnan Viaduct, Mallaig, Skye Bridge, EG29 EGYQ, Torr Achilty Dam Power Station, EGPE Inverness. </a:t>
            </a:r>
            <a:r>
              <a:rPr lang="en-GB" sz="1000" kern="0" dirty="0">
                <a:solidFill>
                  <a:schemeClr val="tx2"/>
                </a:solidFill>
                <a:effectLst/>
                <a:latin typeface="Comic Sans MS" panose="030F0702030302020204" pitchFamily="66" charset="0"/>
                <a:ea typeface="Times New Roman" panose="02020603050405020304" pitchFamily="18" charset="0"/>
                <a:cs typeface="Comic Sans MS" panose="030F0702030302020204" pitchFamily="66" charset="0"/>
              </a:rPr>
              <a:t>(11 pilots)</a:t>
            </a:r>
            <a:endParaRPr lang="en-GB" sz="1000" kern="100" dirty="0">
              <a:solidFill>
                <a:schemeClr val="tx2"/>
              </a:solidFill>
              <a:effectLst/>
              <a:latin typeface="Aptos" panose="020B0004020202020204" pitchFamily="34" charset="0"/>
              <a:ea typeface="Times New Roman" panose="02020603050405020304" pitchFamily="18" charset="0"/>
              <a:cs typeface="Times New Roman" panose="02020603050405020304" pitchFamily="18" charset="0"/>
            </a:endParaRPr>
          </a:p>
          <a:p>
            <a:r>
              <a:rPr lang="en-GB" sz="1000" b="1" kern="0" dirty="0">
                <a:solidFill>
                  <a:schemeClr val="tx2"/>
                </a:solidFill>
                <a:effectLst/>
                <a:latin typeface="Comic Sans MS" panose="030F0702030302020204" pitchFamily="66" charset="0"/>
                <a:ea typeface="Times New Roman" panose="02020603050405020304" pitchFamily="18" charset="0"/>
                <a:cs typeface="Comic Sans MS" panose="030F0702030302020204" pitchFamily="66" charset="0"/>
              </a:rPr>
              <a:t>20 Jan 26 </a:t>
            </a:r>
            <a:r>
              <a:rPr lang="en-GB" sz="1000" kern="0" dirty="0">
                <a:effectLst/>
                <a:latin typeface="Comic Sans MS" panose="030F0702030302020204" pitchFamily="66" charset="0"/>
                <a:ea typeface="Times New Roman" panose="02020603050405020304" pitchFamily="18" charset="0"/>
                <a:cs typeface="Comic Sans MS" panose="030F0702030302020204" pitchFamily="66" charset="0"/>
              </a:rPr>
              <a:t>Transporting some scientists with equipment to monitor possible health hazards after a small accident at a nuclear power plant. KAVP KHZL KZER 0PS7 5PS5 PS00 KCXY Three Mile Island Power Station, KLNS. </a:t>
            </a:r>
            <a:r>
              <a:rPr lang="en-GB" sz="1000" kern="0" dirty="0">
                <a:solidFill>
                  <a:schemeClr val="tx2"/>
                </a:solidFill>
                <a:effectLst/>
                <a:latin typeface="Comic Sans MS" panose="030F0702030302020204" pitchFamily="66" charset="0"/>
                <a:ea typeface="Times New Roman" panose="02020603050405020304" pitchFamily="18" charset="0"/>
                <a:cs typeface="Comic Sans MS" panose="030F0702030302020204" pitchFamily="66" charset="0"/>
              </a:rPr>
              <a:t>(11 pilots)</a:t>
            </a:r>
            <a:endParaRPr lang="en-GB" sz="900" kern="100" dirty="0">
              <a:solidFill>
                <a:schemeClr val="tx2"/>
              </a:solidFill>
              <a:effectLst/>
              <a:ea typeface="Times New Roman" panose="02020603050405020304" pitchFamily="18" charset="0"/>
              <a:cs typeface="Times New Roman" panose="02020603050405020304" pitchFamily="18" charset="0"/>
            </a:endParaRPr>
          </a:p>
        </p:txBody>
      </p:sp>
      <p:pic>
        <p:nvPicPr>
          <p:cNvPr id="7" name="Picture 6" descr="A row of small airplanes on a runway&#10;&#10;Description automatically generated">
            <a:extLst>
              <a:ext uri="{FF2B5EF4-FFF2-40B4-BE49-F238E27FC236}">
                <a16:creationId xmlns:a16="http://schemas.microsoft.com/office/drawing/2014/main" id="{9F5FBDAB-7DE0-0105-97ED-CDBE7AC3E5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362" y="3029865"/>
            <a:ext cx="2800005" cy="1767971"/>
          </a:xfrm>
          <a:prstGeom prst="rect">
            <a:avLst/>
          </a:prstGeom>
        </p:spPr>
      </p:pic>
    </p:spTree>
    <p:extLst>
      <p:ext uri="{BB962C8B-B14F-4D97-AF65-F5344CB8AC3E}">
        <p14:creationId xmlns:p14="http://schemas.microsoft.com/office/powerpoint/2010/main" val="3494933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1E37-9473-318B-AA87-5A3DBDBFB696}"/>
              </a:ext>
            </a:extLst>
          </p:cNvPr>
          <p:cNvSpPr>
            <a:spLocks noGrp="1"/>
          </p:cNvSpPr>
          <p:nvPr>
            <p:ph type="title"/>
          </p:nvPr>
        </p:nvSpPr>
        <p:spPr/>
        <p:txBody>
          <a:bodyPr/>
          <a:lstStyle/>
          <a:p>
            <a:r>
              <a:rPr lang="en-GB" i="1" dirty="0"/>
              <a:t>Heavies</a:t>
            </a:r>
            <a:r>
              <a:rPr lang="en-GB" dirty="0"/>
              <a:t> Virtual Flying Update</a:t>
            </a:r>
          </a:p>
        </p:txBody>
      </p:sp>
      <p:sp>
        <p:nvSpPr>
          <p:cNvPr id="4" name="TextBox 3">
            <a:extLst>
              <a:ext uri="{FF2B5EF4-FFF2-40B4-BE49-F238E27FC236}">
                <a16:creationId xmlns:a16="http://schemas.microsoft.com/office/drawing/2014/main" id="{F61A2921-A48F-DD55-3880-CD60B305F890}"/>
              </a:ext>
            </a:extLst>
          </p:cNvPr>
          <p:cNvSpPr txBox="1"/>
          <p:nvPr/>
        </p:nvSpPr>
        <p:spPr>
          <a:xfrm>
            <a:off x="84444" y="1044623"/>
            <a:ext cx="5861901" cy="461665"/>
          </a:xfrm>
          <a:prstGeom prst="rect">
            <a:avLst/>
          </a:prstGeom>
          <a:noFill/>
        </p:spPr>
        <p:txBody>
          <a:bodyPr wrap="square" rtlCol="0">
            <a:spAutoFit/>
          </a:bodyPr>
          <a:lstStyle/>
          <a:p>
            <a:r>
              <a:rPr lang="en-GB" sz="2400" b="1" i="1" dirty="0">
                <a:solidFill>
                  <a:schemeClr val="tx2"/>
                </a:solidFill>
              </a:rPr>
              <a:t>Heavies</a:t>
            </a:r>
            <a:r>
              <a:rPr lang="en-GB" sz="2400" b="1" dirty="0">
                <a:solidFill>
                  <a:schemeClr val="tx2"/>
                </a:solidFill>
              </a:rPr>
              <a:t> Virtual Flying Update</a:t>
            </a:r>
          </a:p>
        </p:txBody>
      </p:sp>
      <p:sp>
        <p:nvSpPr>
          <p:cNvPr id="3" name="TextBox 2">
            <a:extLst>
              <a:ext uri="{FF2B5EF4-FFF2-40B4-BE49-F238E27FC236}">
                <a16:creationId xmlns:a16="http://schemas.microsoft.com/office/drawing/2014/main" id="{F04D5439-FF9A-C9A7-3B6D-8DB0A8916E89}"/>
              </a:ext>
            </a:extLst>
          </p:cNvPr>
          <p:cNvSpPr txBox="1"/>
          <p:nvPr/>
        </p:nvSpPr>
        <p:spPr>
          <a:xfrm>
            <a:off x="143555" y="1502815"/>
            <a:ext cx="3970330" cy="3200876"/>
          </a:xfrm>
          <a:prstGeom prst="rect">
            <a:avLst/>
          </a:prstGeom>
          <a:noFill/>
        </p:spPr>
        <p:txBody>
          <a:bodyPr wrap="square" rtlCol="0">
            <a:spAutoFit/>
          </a:bodyPr>
          <a:lstStyle/>
          <a:p>
            <a:pPr marL="285750" indent="-285750">
              <a:buFont typeface="Arial" panose="020B0604020202020204" pitchFamily="34" charset="0"/>
              <a:buChar char="•"/>
            </a:pPr>
            <a:r>
              <a:rPr lang="en-GB" sz="1600" dirty="0"/>
              <a:t>Coordinated by Marcus </a:t>
            </a:r>
          </a:p>
          <a:p>
            <a:pPr marL="285750" indent="-285750">
              <a:buFont typeface="Arial" panose="020B0604020202020204" pitchFamily="34" charset="0"/>
              <a:buChar char="•"/>
            </a:pPr>
            <a:r>
              <a:rPr lang="en-GB" sz="1600" dirty="0"/>
              <a:t>Thursdays 18:30-21:00h</a:t>
            </a:r>
          </a:p>
          <a:p>
            <a:pPr marL="285750" indent="-285750">
              <a:buFont typeface="Arial" panose="020B0604020202020204" pitchFamily="34" charset="0"/>
              <a:buChar char="•"/>
            </a:pPr>
            <a:endParaRPr lang="en-GB" sz="1600" dirty="0"/>
          </a:p>
          <a:p>
            <a:endParaRPr lang="en-GB" sz="1400" kern="100" dirty="0">
              <a:effectLst/>
              <a:ea typeface="Aptos" panose="020B0004020202020204" pitchFamily="34" charset="0"/>
              <a:cs typeface="Times New Roman" panose="02020603050405020304" pitchFamily="18" charset="0"/>
            </a:endParaRPr>
          </a:p>
          <a:p>
            <a:endParaRPr lang="en-GB" sz="1400" kern="100" dirty="0">
              <a:effectLst/>
              <a:ea typeface="Aptos" panose="020B0004020202020204" pitchFamily="34" charset="0"/>
              <a:cs typeface="Times New Roman" panose="02020603050405020304" pitchFamily="18" charset="0"/>
            </a:endParaRPr>
          </a:p>
          <a:p>
            <a:r>
              <a:rPr lang="en-GB" sz="1600" kern="100" dirty="0">
                <a:effectLst/>
                <a:ea typeface="Aptos" panose="020B0004020202020204" pitchFamily="34" charset="0"/>
                <a:cs typeface="Times New Roman" panose="02020603050405020304" pitchFamily="18" charset="0"/>
              </a:rPr>
              <a:t>In addition, a combined BFSG and Aviators Eindhoven joint fly-in occurs once a month on Saturday mornings at 10:00hrs UK time</a:t>
            </a:r>
          </a:p>
          <a:p>
            <a:pPr marL="285750" indent="-285750">
              <a:buFont typeface="Arial" panose="020B0604020202020204" pitchFamily="34" charset="0"/>
              <a:buChar char="•"/>
            </a:pPr>
            <a:endParaRPr lang="en-GB" sz="1400" b="1" kern="100" dirty="0">
              <a:cs typeface="Times New Roman" panose="02020603050405020304" pitchFamily="18" charset="0"/>
            </a:endParaRPr>
          </a:p>
          <a:p>
            <a:r>
              <a:rPr lang="en-GB" sz="1600" b="1" kern="100" dirty="0">
                <a:cs typeface="Times New Roman" panose="02020603050405020304" pitchFamily="18" charset="0"/>
              </a:rPr>
              <a:t>10th Jan 26</a:t>
            </a:r>
          </a:p>
          <a:p>
            <a:pPr marL="285750" indent="-285750">
              <a:buFont typeface="Arial" panose="020B0604020202020204" pitchFamily="34" charset="0"/>
              <a:buChar char="•"/>
            </a:pPr>
            <a:r>
              <a:rPr lang="en-GB" sz="1600" kern="100" dirty="0">
                <a:cs typeface="Times New Roman" panose="02020603050405020304" pitchFamily="18" charset="0"/>
              </a:rPr>
              <a:t>New Chitose, Japan (RJCC) or Kansai Intl., Japan (RJBB) to </a:t>
            </a:r>
            <a:r>
              <a:rPr lang="en-GB" sz="1600" kern="100" dirty="0" err="1">
                <a:cs typeface="Times New Roman" panose="02020603050405020304" pitchFamily="18" charset="0"/>
              </a:rPr>
              <a:t>Kadena</a:t>
            </a:r>
            <a:r>
              <a:rPr lang="en-GB" sz="1600" kern="100" dirty="0">
                <a:cs typeface="Times New Roman" panose="02020603050405020304" pitchFamily="18" charset="0"/>
              </a:rPr>
              <a:t> Air Base, Japan (RODN) - 1215nm / 656nm</a:t>
            </a:r>
            <a:endParaRPr lang="en-GB" sz="1600" b="1" kern="100" dirty="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2DEC253C-2779-CD70-85C0-C12E2F769B8F}"/>
              </a:ext>
            </a:extLst>
          </p:cNvPr>
          <p:cNvSpPr/>
          <p:nvPr/>
        </p:nvSpPr>
        <p:spPr>
          <a:xfrm>
            <a:off x="4113886" y="1044700"/>
            <a:ext cx="4926304" cy="3970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sz="1800" b="1" kern="100" dirty="0">
                <a:solidFill>
                  <a:schemeClr val="tx2"/>
                </a:solidFill>
                <a:effectLst/>
                <a:latin typeface="Arial" panose="020B0604020202020204" pitchFamily="34" charset="0"/>
                <a:ea typeface="Aptos" panose="020B0004020202020204" pitchFamily="34" charset="0"/>
                <a:cs typeface="Times New Roman" panose="02020603050405020304" pitchFamily="18" charset="0"/>
              </a:rPr>
              <a:t>01 Jan 26 </a:t>
            </a:r>
            <a:r>
              <a:rPr lang="en-GB" sz="1800" kern="100" dirty="0">
                <a:effectLst/>
                <a:latin typeface="Arial" panose="020B0604020202020204" pitchFamily="34" charset="0"/>
                <a:ea typeface="Aptos" panose="020B0004020202020204" pitchFamily="34" charset="0"/>
                <a:cs typeface="Times New Roman" panose="02020603050405020304" pitchFamily="18" charset="0"/>
              </a:rPr>
              <a:t>– No Flight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solidFill>
                  <a:schemeClr val="tx2"/>
                </a:solidFill>
                <a:effectLst/>
                <a:latin typeface="Arial" panose="020B0604020202020204" pitchFamily="34" charset="0"/>
                <a:ea typeface="Aptos" panose="020B0004020202020204" pitchFamily="34" charset="0"/>
                <a:cs typeface="Times New Roman" panose="02020603050405020304" pitchFamily="18" charset="0"/>
              </a:rPr>
              <a:t>08 Jan 26 </a:t>
            </a:r>
            <a:r>
              <a:rPr lang="en-GB" sz="1800" kern="100" dirty="0">
                <a:effectLst/>
                <a:latin typeface="Arial" panose="020B0604020202020204" pitchFamily="34" charset="0"/>
                <a:ea typeface="Aptos" panose="020B0004020202020204" pitchFamily="34" charset="0"/>
                <a:cs typeface="Times New Roman" panose="02020603050405020304" pitchFamily="18" charset="0"/>
              </a:rPr>
              <a:t>– Hobart TAS (YMHB) to Melbourne Intl. VIC (YMML) – 387nm – 10 pilots.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solidFill>
                  <a:schemeClr val="tx2"/>
                </a:solidFill>
                <a:effectLst/>
                <a:latin typeface="Arial" panose="020B0604020202020204" pitchFamily="34" charset="0"/>
                <a:ea typeface="Aptos" panose="020B0004020202020204" pitchFamily="34" charset="0"/>
                <a:cs typeface="Times New Roman" panose="02020603050405020304" pitchFamily="18" charset="0"/>
              </a:rPr>
              <a:t>15 Jan 26 </a:t>
            </a:r>
            <a:r>
              <a:rPr lang="en-GB" sz="1800" kern="100" dirty="0">
                <a:effectLst/>
                <a:latin typeface="Arial" panose="020B0604020202020204" pitchFamily="34" charset="0"/>
                <a:ea typeface="Aptos" panose="020B0004020202020204" pitchFamily="34" charset="0"/>
                <a:cs typeface="Times New Roman" panose="02020603050405020304" pitchFamily="18" charset="0"/>
              </a:rPr>
              <a:t>– Melbourne Intl. VIC (YMML) to Sydney Kingsford Smith (YSSY) – 476nm – 10 pilots.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n-GB" sz="1800" b="1" kern="100" dirty="0">
                <a:solidFill>
                  <a:schemeClr val="tx2"/>
                </a:solidFill>
                <a:effectLst/>
                <a:latin typeface="Arial" panose="020B0604020202020204" pitchFamily="34" charset="0"/>
                <a:ea typeface="Aptos" panose="020B0004020202020204" pitchFamily="34" charset="0"/>
                <a:cs typeface="Times New Roman" panose="02020603050405020304" pitchFamily="18" charset="0"/>
              </a:rPr>
              <a:t>22 Jan 26 </a:t>
            </a:r>
            <a:r>
              <a:rPr lang="en-GB" sz="1800" kern="100" dirty="0">
                <a:effectLst/>
                <a:latin typeface="Arial" panose="020B0604020202020204" pitchFamily="34" charset="0"/>
                <a:ea typeface="Aptos" panose="020B0004020202020204" pitchFamily="34" charset="0"/>
                <a:cs typeface="Times New Roman" panose="02020603050405020304" pitchFamily="18" charset="0"/>
              </a:rPr>
              <a:t>– Sydney Kingsford Smith (YSSY) to Brisbane Intl. (YBBN) – 428nm – 10 pilots.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67494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84A00-0D9F-C501-A032-421A636490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58320-9D33-5BA1-5102-15F54403E48C}"/>
              </a:ext>
            </a:extLst>
          </p:cNvPr>
          <p:cNvSpPr>
            <a:spLocks noGrp="1"/>
          </p:cNvSpPr>
          <p:nvPr>
            <p:ph idx="1"/>
          </p:nvPr>
        </p:nvSpPr>
        <p:spPr>
          <a:xfrm>
            <a:off x="448965" y="1808225"/>
            <a:ext cx="8246070" cy="2595983"/>
          </a:xfrm>
        </p:spPr>
        <p:txBody>
          <a:bodyPr>
            <a:normAutofit/>
          </a:bodyPr>
          <a:lstStyle/>
          <a:p>
            <a:pPr marL="0" indent="0" algn="ctr">
              <a:buNone/>
            </a:pPr>
            <a:r>
              <a:rPr lang="en-GB" sz="6600" b="1" dirty="0"/>
              <a:t>Other News</a:t>
            </a:r>
          </a:p>
        </p:txBody>
      </p:sp>
    </p:spTree>
    <p:extLst>
      <p:ext uri="{BB962C8B-B14F-4D97-AF65-F5344CB8AC3E}">
        <p14:creationId xmlns:p14="http://schemas.microsoft.com/office/powerpoint/2010/main" val="240718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C1E37-9473-318B-AA87-5A3DBDBFB696}"/>
              </a:ext>
            </a:extLst>
          </p:cNvPr>
          <p:cNvSpPr>
            <a:spLocks noGrp="1"/>
          </p:cNvSpPr>
          <p:nvPr>
            <p:ph type="title"/>
          </p:nvPr>
        </p:nvSpPr>
        <p:spPr/>
        <p:txBody>
          <a:bodyPr/>
          <a:lstStyle/>
          <a:p>
            <a:r>
              <a:rPr lang="en-GB" dirty="0"/>
              <a:t>BFSG Screenshot</a:t>
            </a:r>
          </a:p>
        </p:txBody>
      </p:sp>
      <p:sp>
        <p:nvSpPr>
          <p:cNvPr id="7" name="TextBox 6">
            <a:extLst>
              <a:ext uri="{FF2B5EF4-FFF2-40B4-BE49-F238E27FC236}">
                <a16:creationId xmlns:a16="http://schemas.microsoft.com/office/drawing/2014/main" id="{A2BB6634-4F9D-F04C-B075-62F8F769A4AC}"/>
              </a:ext>
            </a:extLst>
          </p:cNvPr>
          <p:cNvSpPr txBox="1"/>
          <p:nvPr/>
        </p:nvSpPr>
        <p:spPr>
          <a:xfrm>
            <a:off x="143555" y="4208394"/>
            <a:ext cx="1985165" cy="923330"/>
          </a:xfrm>
          <a:prstGeom prst="rect">
            <a:avLst/>
          </a:prstGeom>
          <a:noFill/>
        </p:spPr>
        <p:txBody>
          <a:bodyPr wrap="square" rtlCol="0">
            <a:spAutoFit/>
          </a:bodyPr>
          <a:lstStyle/>
          <a:p>
            <a:pPr algn="r"/>
            <a:r>
              <a:rPr lang="en-GB" dirty="0"/>
              <a:t>Screenshot courtesy of: </a:t>
            </a:r>
          </a:p>
          <a:p>
            <a:pPr algn="r"/>
            <a:r>
              <a:rPr lang="en-GB" dirty="0"/>
              <a:t>Mike C</a:t>
            </a:r>
          </a:p>
        </p:txBody>
      </p:sp>
      <p:pic>
        <p:nvPicPr>
          <p:cNvPr id="5" name="Picture 4" descr="An airplane flying over a city&#10;&#10;AI-generated content may be incorrect.">
            <a:extLst>
              <a:ext uri="{FF2B5EF4-FFF2-40B4-BE49-F238E27FC236}">
                <a16:creationId xmlns:a16="http://schemas.microsoft.com/office/drawing/2014/main" id="{67A86249-48ED-4635-7266-B0C93FA43D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1425" y="1057873"/>
            <a:ext cx="6260905" cy="4077118"/>
          </a:xfrm>
          <a:prstGeom prst="rect">
            <a:avLst/>
          </a:prstGeom>
        </p:spPr>
      </p:pic>
    </p:spTree>
    <p:extLst>
      <p:ext uri="{BB962C8B-B14F-4D97-AF65-F5344CB8AC3E}">
        <p14:creationId xmlns:p14="http://schemas.microsoft.com/office/powerpoint/2010/main" val="2294011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98AD-89B1-C1C7-8650-C38BEB1EF0F6}"/>
              </a:ext>
            </a:extLst>
          </p:cNvPr>
          <p:cNvSpPr>
            <a:spLocks noGrp="1"/>
          </p:cNvSpPr>
          <p:nvPr>
            <p:ph type="title"/>
          </p:nvPr>
        </p:nvSpPr>
        <p:spPr/>
        <p:txBody>
          <a:bodyPr/>
          <a:lstStyle/>
          <a:p>
            <a:r>
              <a:rPr lang="en-GB" dirty="0"/>
              <a:t>Monthly Flying Tip</a:t>
            </a:r>
          </a:p>
        </p:txBody>
      </p:sp>
      <p:sp>
        <p:nvSpPr>
          <p:cNvPr id="7" name="TextBox 6">
            <a:extLst>
              <a:ext uri="{FF2B5EF4-FFF2-40B4-BE49-F238E27FC236}">
                <a16:creationId xmlns:a16="http://schemas.microsoft.com/office/drawing/2014/main" id="{33A4E085-30A3-CC0A-2BC0-478A3B1D44C9}"/>
              </a:ext>
            </a:extLst>
          </p:cNvPr>
          <p:cNvSpPr txBox="1"/>
          <p:nvPr/>
        </p:nvSpPr>
        <p:spPr>
          <a:xfrm>
            <a:off x="2180142" y="1469127"/>
            <a:ext cx="3113211" cy="461665"/>
          </a:xfrm>
          <a:prstGeom prst="rect">
            <a:avLst/>
          </a:prstGeom>
          <a:noFill/>
        </p:spPr>
        <p:txBody>
          <a:bodyPr wrap="square" rtlCol="0">
            <a:spAutoFit/>
          </a:bodyPr>
          <a:lstStyle/>
          <a:p>
            <a:r>
              <a:rPr lang="en-GB" sz="2400" b="1" dirty="0">
                <a:solidFill>
                  <a:schemeClr val="tx2"/>
                </a:solidFill>
              </a:rPr>
              <a:t>Where in the World…</a:t>
            </a:r>
          </a:p>
        </p:txBody>
      </p:sp>
      <p:pic>
        <p:nvPicPr>
          <p:cNvPr id="6" name="Picture 5">
            <a:extLst>
              <a:ext uri="{FF2B5EF4-FFF2-40B4-BE49-F238E27FC236}">
                <a16:creationId xmlns:a16="http://schemas.microsoft.com/office/drawing/2014/main" id="{307668E7-75D3-6AEE-EC32-A9398DD0A8C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758" y="1399790"/>
            <a:ext cx="683694" cy="607489"/>
          </a:xfrm>
          <a:prstGeom prst="rect">
            <a:avLst/>
          </a:prstGeom>
        </p:spPr>
      </p:pic>
      <p:sp>
        <p:nvSpPr>
          <p:cNvPr id="9" name="TextBox 8">
            <a:extLst>
              <a:ext uri="{FF2B5EF4-FFF2-40B4-BE49-F238E27FC236}">
                <a16:creationId xmlns:a16="http://schemas.microsoft.com/office/drawing/2014/main" id="{153CB6EE-6AD3-D4AF-E8EE-254FF149BCEB}"/>
              </a:ext>
            </a:extLst>
          </p:cNvPr>
          <p:cNvSpPr txBox="1"/>
          <p:nvPr/>
        </p:nvSpPr>
        <p:spPr>
          <a:xfrm>
            <a:off x="296260" y="2576890"/>
            <a:ext cx="3664920" cy="1200329"/>
          </a:xfrm>
          <a:prstGeom prst="rect">
            <a:avLst/>
          </a:prstGeom>
          <a:noFill/>
        </p:spPr>
        <p:txBody>
          <a:bodyPr wrap="square" rtlCol="0">
            <a:spAutoFit/>
          </a:bodyPr>
          <a:lstStyle/>
          <a:p>
            <a:r>
              <a:rPr lang="en-GB" dirty="0"/>
              <a:t>Simple MSFS application that:</a:t>
            </a:r>
          </a:p>
          <a:p>
            <a:pPr marL="285750" indent="-285750">
              <a:buFont typeface="Arial" panose="020B0604020202020204" pitchFamily="34" charset="0"/>
              <a:buChar char="•"/>
            </a:pPr>
            <a:r>
              <a:rPr lang="en-GB" dirty="0"/>
              <a:t>locates paths and folders</a:t>
            </a:r>
          </a:p>
          <a:p>
            <a:pPr marL="285750" indent="-285750">
              <a:buFont typeface="Arial" panose="020B0604020202020204" pitchFamily="34" charset="0"/>
              <a:buChar char="•"/>
            </a:pPr>
            <a:r>
              <a:rPr lang="en-GB" dirty="0"/>
              <a:t>Control bindings</a:t>
            </a:r>
          </a:p>
          <a:p>
            <a:pPr marL="285750" indent="-285750">
              <a:buFont typeface="Arial" panose="020B0604020202020204" pitchFamily="34" charset="0"/>
              <a:buChar char="•"/>
            </a:pPr>
            <a:r>
              <a:rPr lang="en-GB" dirty="0"/>
              <a:t>Storage reports </a:t>
            </a:r>
          </a:p>
        </p:txBody>
      </p:sp>
      <p:pic>
        <p:nvPicPr>
          <p:cNvPr id="10" name="Picture 4">
            <a:extLst>
              <a:ext uri="{FF2B5EF4-FFF2-40B4-BE49-F238E27FC236}">
                <a16:creationId xmlns:a16="http://schemas.microsoft.com/office/drawing/2014/main" id="{8F592C5D-9ED2-8692-0319-C05088EFA9B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903" y="1429828"/>
            <a:ext cx="935242" cy="49006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B8878C8-82F6-3E13-2FFE-AEB9137D40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08208" y="2155848"/>
            <a:ext cx="3664893" cy="2375127"/>
          </a:xfrm>
          <a:prstGeom prst="rect">
            <a:avLst/>
          </a:prstGeom>
        </p:spPr>
      </p:pic>
      <p:sp>
        <p:nvSpPr>
          <p:cNvPr id="16" name="TextBox 15">
            <a:extLst>
              <a:ext uri="{FF2B5EF4-FFF2-40B4-BE49-F238E27FC236}">
                <a16:creationId xmlns:a16="http://schemas.microsoft.com/office/drawing/2014/main" id="{D8431201-F7AA-6D32-9AC6-CC5563DDF7AF}"/>
              </a:ext>
            </a:extLst>
          </p:cNvPr>
          <p:cNvSpPr txBox="1"/>
          <p:nvPr/>
        </p:nvSpPr>
        <p:spPr>
          <a:xfrm>
            <a:off x="3350359" y="4716411"/>
            <a:ext cx="5753553" cy="338554"/>
          </a:xfrm>
          <a:prstGeom prst="rect">
            <a:avLst/>
          </a:prstGeom>
          <a:noFill/>
        </p:spPr>
        <p:txBody>
          <a:bodyPr wrap="square">
            <a:spAutoFit/>
          </a:bodyPr>
          <a:lstStyle/>
          <a:p>
            <a:pPr algn="r"/>
            <a:r>
              <a:rPr lang="en-GB" sz="1600" dirty="0">
                <a:hlinkClick r:id="rId5"/>
              </a:rPr>
              <a:t>https://flightsim.to/file/95827/where-in-the-world-is-my-config</a:t>
            </a:r>
            <a:r>
              <a:rPr lang="en-GB" sz="1600" dirty="0"/>
              <a:t> </a:t>
            </a:r>
          </a:p>
        </p:txBody>
      </p:sp>
    </p:spTree>
    <p:extLst>
      <p:ext uri="{BB962C8B-B14F-4D97-AF65-F5344CB8AC3E}">
        <p14:creationId xmlns:p14="http://schemas.microsoft.com/office/powerpoint/2010/main" val="930876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FC3F93-7F6F-4BE6-C3CC-9DC5D14BB09C}"/>
              </a:ext>
            </a:extLst>
          </p:cNvPr>
          <p:cNvSpPr>
            <a:spLocks noGrp="1"/>
          </p:cNvSpPr>
          <p:nvPr>
            <p:ph idx="1"/>
          </p:nvPr>
        </p:nvSpPr>
        <p:spPr>
          <a:xfrm>
            <a:off x="2854617" y="3851838"/>
            <a:ext cx="2443280" cy="1221640"/>
          </a:xfrm>
        </p:spPr>
        <p:txBody>
          <a:bodyPr>
            <a:normAutofit fontScale="40000" lnSpcReduction="20000"/>
          </a:bodyPr>
          <a:lstStyle/>
          <a:p>
            <a:pPr marL="0" indent="0">
              <a:buNone/>
            </a:pPr>
            <a:endParaRPr lang="en-GB" dirty="0"/>
          </a:p>
          <a:p>
            <a:pPr marL="0" indent="0" algn="ctr">
              <a:buNone/>
            </a:pPr>
            <a:r>
              <a:rPr lang="en-GB" sz="3600" dirty="0"/>
              <a:t>Presentation on news &amp; reviews will start at: </a:t>
            </a:r>
          </a:p>
          <a:p>
            <a:pPr marL="0" indent="0" algn="ctr">
              <a:buNone/>
            </a:pPr>
            <a:endParaRPr lang="en-GB" sz="3600" dirty="0"/>
          </a:p>
          <a:p>
            <a:pPr marL="0" indent="0" algn="ctr">
              <a:buNone/>
            </a:pPr>
            <a:r>
              <a:rPr lang="en-GB" sz="4800" dirty="0"/>
              <a:t>12:00h</a:t>
            </a:r>
          </a:p>
        </p:txBody>
      </p:sp>
      <p:sp>
        <p:nvSpPr>
          <p:cNvPr id="4" name="Title 1">
            <a:extLst>
              <a:ext uri="{FF2B5EF4-FFF2-40B4-BE49-F238E27FC236}">
                <a16:creationId xmlns:a16="http://schemas.microsoft.com/office/drawing/2014/main" id="{8A14D07F-0A44-C41C-9D59-A9B3417F38A8}"/>
              </a:ext>
            </a:extLst>
          </p:cNvPr>
          <p:cNvSpPr>
            <a:spLocks noGrp="1"/>
          </p:cNvSpPr>
          <p:nvPr>
            <p:ph type="title"/>
          </p:nvPr>
        </p:nvSpPr>
        <p:spPr>
          <a:xfrm>
            <a:off x="448965" y="128470"/>
            <a:ext cx="8246070" cy="763525"/>
          </a:xfrm>
        </p:spPr>
        <p:txBody>
          <a:bodyPr/>
          <a:lstStyle/>
          <a:p>
            <a:r>
              <a:rPr lang="en-GB" dirty="0"/>
              <a:t>BFSG News &amp; Reviews</a:t>
            </a:r>
          </a:p>
        </p:txBody>
      </p:sp>
      <p:pic>
        <p:nvPicPr>
          <p:cNvPr id="6" name="Picture 5">
            <a:extLst>
              <a:ext uri="{FF2B5EF4-FFF2-40B4-BE49-F238E27FC236}">
                <a16:creationId xmlns:a16="http://schemas.microsoft.com/office/drawing/2014/main" id="{E2231406-3B67-708F-A82C-1F9554CB78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33103" y="1050246"/>
            <a:ext cx="3086307" cy="2801592"/>
          </a:xfrm>
          <a:prstGeom prst="rect">
            <a:avLst/>
          </a:prstGeom>
        </p:spPr>
      </p:pic>
    </p:spTree>
    <p:extLst>
      <p:ext uri="{BB962C8B-B14F-4D97-AF65-F5344CB8AC3E}">
        <p14:creationId xmlns:p14="http://schemas.microsoft.com/office/powerpoint/2010/main" val="2006873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3F2E-B60B-4EB6-26A2-1FBA57CC8F83}"/>
              </a:ext>
            </a:extLst>
          </p:cNvPr>
          <p:cNvSpPr>
            <a:spLocks noGrp="1"/>
          </p:cNvSpPr>
          <p:nvPr>
            <p:ph type="title"/>
          </p:nvPr>
        </p:nvSpPr>
        <p:spPr/>
        <p:txBody>
          <a:bodyPr/>
          <a:lstStyle/>
          <a:p>
            <a:r>
              <a:rPr lang="en-GB" dirty="0"/>
              <a:t>VATSIM Updates</a:t>
            </a:r>
          </a:p>
        </p:txBody>
      </p:sp>
      <p:pic>
        <p:nvPicPr>
          <p:cNvPr id="5" name="Picture 4">
            <a:extLst>
              <a:ext uri="{FF2B5EF4-FFF2-40B4-BE49-F238E27FC236}">
                <a16:creationId xmlns:a16="http://schemas.microsoft.com/office/drawing/2014/main" id="{2B24B57B-1B29-F5C6-4E9E-7D4F56EEB8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554" y="1094451"/>
            <a:ext cx="1448570" cy="657892"/>
          </a:xfrm>
          <a:prstGeom prst="rect">
            <a:avLst/>
          </a:prstGeom>
        </p:spPr>
      </p:pic>
      <p:pic>
        <p:nvPicPr>
          <p:cNvPr id="4099" name="Picture 3">
            <a:extLst>
              <a:ext uri="{FF2B5EF4-FFF2-40B4-BE49-F238E27FC236}">
                <a16:creationId xmlns:a16="http://schemas.microsoft.com/office/drawing/2014/main" id="{E5BBC5C5-14C7-1CD2-119A-A31A2B42305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61906" y="1121918"/>
            <a:ext cx="7038540" cy="389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2D1491FC-C297-BCBE-B954-58B346373110}"/>
              </a:ext>
            </a:extLst>
          </p:cNvPr>
          <p:cNvSpPr txBox="1"/>
          <p:nvPr/>
        </p:nvSpPr>
        <p:spPr>
          <a:xfrm>
            <a:off x="143554" y="1960930"/>
            <a:ext cx="1818352" cy="2462213"/>
          </a:xfrm>
          <a:prstGeom prst="rect">
            <a:avLst/>
          </a:prstGeom>
          <a:noFill/>
        </p:spPr>
        <p:txBody>
          <a:bodyPr wrap="square" rtlCol="0">
            <a:spAutoFit/>
          </a:bodyPr>
          <a:lstStyle/>
          <a:p>
            <a:r>
              <a:rPr lang="en-GB" sz="1400" b="1" dirty="0"/>
              <a:t>PPL(A) </a:t>
            </a:r>
            <a:r>
              <a:rPr lang="en-GB" sz="1400" dirty="0"/>
              <a:t>= Private Pilot Licence (Aeroplane)</a:t>
            </a:r>
          </a:p>
          <a:p>
            <a:endParaRPr lang="en-GB" sz="1400" dirty="0"/>
          </a:p>
          <a:p>
            <a:r>
              <a:rPr lang="en-GB" sz="1400" b="1" dirty="0"/>
              <a:t>SEIR(A) </a:t>
            </a:r>
            <a:r>
              <a:rPr lang="en-GB" sz="1400" dirty="0"/>
              <a:t>= Single Engine Instrument Rating (Aeroplane)</a:t>
            </a:r>
          </a:p>
          <a:p>
            <a:endParaRPr lang="en-GB" sz="1400" dirty="0"/>
          </a:p>
          <a:p>
            <a:r>
              <a:rPr lang="en-GB" sz="1400" b="1" dirty="0"/>
              <a:t>TFP</a:t>
            </a:r>
            <a:r>
              <a:rPr lang="en-GB" sz="1400" dirty="0"/>
              <a:t> = The Flying Programme (</a:t>
            </a:r>
            <a:r>
              <a:rPr lang="en-GB" sz="1050" dirty="0">
                <a:hlinkClick r:id="rId4"/>
              </a:rPr>
              <a:t>https://www.vatsim.uk/pilots/the-flying-programme</a:t>
            </a:r>
            <a:r>
              <a:rPr lang="en-GB" sz="1050" dirty="0"/>
              <a:t> </a:t>
            </a:r>
            <a:r>
              <a:rPr lang="en-GB" sz="1400" dirty="0"/>
              <a:t>)</a:t>
            </a:r>
          </a:p>
        </p:txBody>
      </p:sp>
    </p:spTree>
    <p:extLst>
      <p:ext uri="{BB962C8B-B14F-4D97-AF65-F5344CB8AC3E}">
        <p14:creationId xmlns:p14="http://schemas.microsoft.com/office/powerpoint/2010/main" val="3879230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83F2E-B60B-4EB6-26A2-1FBA57CC8F83}"/>
              </a:ext>
            </a:extLst>
          </p:cNvPr>
          <p:cNvSpPr>
            <a:spLocks noGrp="1"/>
          </p:cNvSpPr>
          <p:nvPr>
            <p:ph type="title"/>
          </p:nvPr>
        </p:nvSpPr>
        <p:spPr/>
        <p:txBody>
          <a:bodyPr/>
          <a:lstStyle/>
          <a:p>
            <a:r>
              <a:rPr lang="en-GB" dirty="0"/>
              <a:t>VATSIM Updates</a:t>
            </a:r>
          </a:p>
        </p:txBody>
      </p:sp>
      <p:pic>
        <p:nvPicPr>
          <p:cNvPr id="5" name="Picture 4">
            <a:extLst>
              <a:ext uri="{FF2B5EF4-FFF2-40B4-BE49-F238E27FC236}">
                <a16:creationId xmlns:a16="http://schemas.microsoft.com/office/drawing/2014/main" id="{2B24B57B-1B29-F5C6-4E9E-7D4F56EEB8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554" y="1094451"/>
            <a:ext cx="1448570" cy="657892"/>
          </a:xfrm>
          <a:prstGeom prst="rect">
            <a:avLst/>
          </a:prstGeom>
        </p:spPr>
      </p:pic>
      <p:pic>
        <p:nvPicPr>
          <p:cNvPr id="4" name="Picture 3" descr="A screenshot of a graph&#10;&#10;AI-generated content may be incorrect.">
            <a:extLst>
              <a:ext uri="{FF2B5EF4-FFF2-40B4-BE49-F238E27FC236}">
                <a16:creationId xmlns:a16="http://schemas.microsoft.com/office/drawing/2014/main" id="{1F211B4D-A517-51FF-EC38-1B5803C91F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0605" y="1044700"/>
            <a:ext cx="7320690" cy="4064060"/>
          </a:xfrm>
          <a:prstGeom prst="rect">
            <a:avLst/>
          </a:prstGeom>
        </p:spPr>
      </p:pic>
    </p:spTree>
    <p:extLst>
      <p:ext uri="{BB962C8B-B14F-4D97-AF65-F5344CB8AC3E}">
        <p14:creationId xmlns:p14="http://schemas.microsoft.com/office/powerpoint/2010/main" val="3180915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AB21B-B2A0-9C52-DA06-32BE67BC88AF}"/>
              </a:ext>
            </a:extLst>
          </p:cNvPr>
          <p:cNvSpPr>
            <a:spLocks noGrp="1"/>
          </p:cNvSpPr>
          <p:nvPr>
            <p:ph type="title"/>
          </p:nvPr>
        </p:nvSpPr>
        <p:spPr/>
        <p:txBody>
          <a:bodyPr/>
          <a:lstStyle/>
          <a:p>
            <a:r>
              <a:rPr lang="en-GB" dirty="0"/>
              <a:t>20 years of BFSG!</a:t>
            </a:r>
          </a:p>
        </p:txBody>
      </p:sp>
      <p:pic>
        <p:nvPicPr>
          <p:cNvPr id="5" name="Picture 4">
            <a:extLst>
              <a:ext uri="{FF2B5EF4-FFF2-40B4-BE49-F238E27FC236}">
                <a16:creationId xmlns:a16="http://schemas.microsoft.com/office/drawing/2014/main" id="{ED061A60-D740-3944-B949-16B2A9BA201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3554" y="1197404"/>
            <a:ext cx="8830903" cy="3512215"/>
          </a:xfrm>
          <a:prstGeom prst="rect">
            <a:avLst/>
          </a:prstGeom>
          <a:effectLst>
            <a:outerShdw blurRad="50800" dist="38100" dir="5400000" algn="t" rotWithShape="0">
              <a:prstClr val="black">
                <a:alpha val="40000"/>
              </a:prstClr>
            </a:outerShdw>
          </a:effectLst>
        </p:spPr>
      </p:pic>
      <p:pic>
        <p:nvPicPr>
          <p:cNvPr id="3" name="Picture 2">
            <a:extLst>
              <a:ext uri="{FF2B5EF4-FFF2-40B4-BE49-F238E27FC236}">
                <a16:creationId xmlns:a16="http://schemas.microsoft.com/office/drawing/2014/main" id="{C958B88B-5326-4082-426A-1130CB0EB6CE}"/>
              </a:ext>
            </a:extLst>
          </p:cNvPr>
          <p:cNvPicPr>
            <a:picLocks noChangeAspect="1"/>
          </p:cNvPicPr>
          <p:nvPr/>
        </p:nvPicPr>
        <p:blipFill>
          <a:blip r:embed="rId3" cstate="email">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a:stretch/>
        </p:blipFill>
        <p:spPr>
          <a:xfrm>
            <a:off x="156549" y="1197404"/>
            <a:ext cx="8691192" cy="610821"/>
          </a:xfrm>
          <a:prstGeom prst="rect">
            <a:avLst/>
          </a:prstGeom>
          <a:effectLst/>
        </p:spPr>
      </p:pic>
    </p:spTree>
    <p:extLst>
      <p:ext uri="{BB962C8B-B14F-4D97-AF65-F5344CB8AC3E}">
        <p14:creationId xmlns:p14="http://schemas.microsoft.com/office/powerpoint/2010/main" val="217411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84A00-0D9F-C501-A032-421A636490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58320-9D33-5BA1-5102-15F54403E48C}"/>
              </a:ext>
            </a:extLst>
          </p:cNvPr>
          <p:cNvSpPr>
            <a:spLocks noGrp="1"/>
          </p:cNvSpPr>
          <p:nvPr>
            <p:ph idx="1"/>
          </p:nvPr>
        </p:nvSpPr>
        <p:spPr>
          <a:xfrm>
            <a:off x="448966" y="2266340"/>
            <a:ext cx="8246070" cy="2595983"/>
          </a:xfrm>
        </p:spPr>
        <p:txBody>
          <a:bodyPr>
            <a:normAutofit/>
          </a:bodyPr>
          <a:lstStyle/>
          <a:p>
            <a:pPr marL="0" indent="0" algn="ctr">
              <a:buNone/>
            </a:pPr>
            <a:r>
              <a:rPr lang="en-GB" sz="6600" b="1" dirty="0"/>
              <a:t>Parish Notices</a:t>
            </a:r>
          </a:p>
        </p:txBody>
      </p:sp>
    </p:spTree>
    <p:extLst>
      <p:ext uri="{BB962C8B-B14F-4D97-AF65-F5344CB8AC3E}">
        <p14:creationId xmlns:p14="http://schemas.microsoft.com/office/powerpoint/2010/main" val="181454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14D07F-0A44-C41C-9D59-A9B3417F38A8}"/>
              </a:ext>
            </a:extLst>
          </p:cNvPr>
          <p:cNvSpPr>
            <a:spLocks noGrp="1"/>
          </p:cNvSpPr>
          <p:nvPr>
            <p:ph type="title"/>
          </p:nvPr>
        </p:nvSpPr>
        <p:spPr>
          <a:xfrm>
            <a:off x="448965" y="128470"/>
            <a:ext cx="8246070" cy="763525"/>
          </a:xfrm>
        </p:spPr>
        <p:txBody>
          <a:bodyPr/>
          <a:lstStyle/>
          <a:p>
            <a:r>
              <a:rPr lang="en-GB" dirty="0"/>
              <a:t>Monthly Meeting Dates</a:t>
            </a:r>
          </a:p>
        </p:txBody>
      </p:sp>
      <p:sp>
        <p:nvSpPr>
          <p:cNvPr id="5" name="Content Placeholder 4">
            <a:extLst>
              <a:ext uri="{FF2B5EF4-FFF2-40B4-BE49-F238E27FC236}">
                <a16:creationId xmlns:a16="http://schemas.microsoft.com/office/drawing/2014/main" id="{A200E704-2605-27DD-2A85-FE5E29C5F804}"/>
              </a:ext>
            </a:extLst>
          </p:cNvPr>
          <p:cNvSpPr>
            <a:spLocks noGrp="1"/>
          </p:cNvSpPr>
          <p:nvPr>
            <p:ph idx="1"/>
          </p:nvPr>
        </p:nvSpPr>
        <p:spPr>
          <a:xfrm>
            <a:off x="296261" y="1044700"/>
            <a:ext cx="3970330" cy="3817623"/>
          </a:xfrm>
        </p:spPr>
        <p:txBody>
          <a:bodyPr vert="horz" lIns="91440" tIns="45720" rIns="91440" bIns="45720" rtlCol="0" anchor="t">
            <a:normAutofit/>
          </a:bodyPr>
          <a:lstStyle/>
          <a:p>
            <a:pPr marL="0" indent="0">
              <a:buNone/>
            </a:pPr>
            <a:r>
              <a:rPr lang="en-GB" sz="2400" b="1" dirty="0">
                <a:solidFill>
                  <a:schemeClr val="tx2"/>
                </a:solidFill>
              </a:rPr>
              <a:t>2026 Monthly Meeting Dates</a:t>
            </a:r>
          </a:p>
          <a:p>
            <a:endParaRPr lang="en-GB" sz="2000" dirty="0"/>
          </a:p>
          <a:p>
            <a:endParaRPr lang="en-GB" sz="2000" dirty="0"/>
          </a:p>
          <a:p>
            <a:endParaRPr lang="en-GB" sz="2000" dirty="0"/>
          </a:p>
        </p:txBody>
      </p:sp>
      <p:pic>
        <p:nvPicPr>
          <p:cNvPr id="3" name="Picture 2">
            <a:extLst>
              <a:ext uri="{FF2B5EF4-FFF2-40B4-BE49-F238E27FC236}">
                <a16:creationId xmlns:a16="http://schemas.microsoft.com/office/drawing/2014/main" id="{0FDBFBD2-F283-1B53-399C-F265AE48D8B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3086" y="1717642"/>
            <a:ext cx="1292211" cy="1313395"/>
          </a:xfrm>
          <a:prstGeom prst="rect">
            <a:avLst/>
          </a:prstGeom>
        </p:spPr>
      </p:pic>
      <p:sp>
        <p:nvSpPr>
          <p:cNvPr id="7" name="TextBox 6">
            <a:extLst>
              <a:ext uri="{FF2B5EF4-FFF2-40B4-BE49-F238E27FC236}">
                <a16:creationId xmlns:a16="http://schemas.microsoft.com/office/drawing/2014/main" id="{6E2B4D6D-C5B6-7B77-DFC7-71C09035CE5B}"/>
              </a:ext>
            </a:extLst>
          </p:cNvPr>
          <p:cNvSpPr txBox="1"/>
          <p:nvPr/>
        </p:nvSpPr>
        <p:spPr>
          <a:xfrm>
            <a:off x="5488230" y="1808225"/>
            <a:ext cx="3206805" cy="2246769"/>
          </a:xfrm>
          <a:prstGeom prst="rect">
            <a:avLst/>
          </a:prstGeom>
          <a:noFill/>
        </p:spPr>
        <p:txBody>
          <a:bodyPr wrap="square">
            <a:spAutoFit/>
          </a:bodyPr>
          <a:lstStyle/>
          <a:p>
            <a:pPr marL="285750" indent="-285750">
              <a:buFont typeface="Arial" panose="020B0604020202020204" pitchFamily="34" charset="0"/>
              <a:buChar char="•"/>
            </a:pPr>
            <a:r>
              <a:rPr lang="en-GB" sz="2800" dirty="0"/>
              <a:t>23rd August</a:t>
            </a:r>
          </a:p>
          <a:p>
            <a:pPr marL="285750" indent="-285750">
              <a:buFont typeface="Arial" panose="020B0604020202020204" pitchFamily="34" charset="0"/>
              <a:buChar char="•"/>
            </a:pPr>
            <a:r>
              <a:rPr lang="en-GB" sz="2800" dirty="0"/>
              <a:t>27th September</a:t>
            </a:r>
          </a:p>
          <a:p>
            <a:pPr marL="285750" indent="-285750">
              <a:buFont typeface="Arial" panose="020B0604020202020204" pitchFamily="34" charset="0"/>
              <a:buChar char="•"/>
            </a:pPr>
            <a:r>
              <a:rPr lang="en-GB" sz="2800" dirty="0"/>
              <a:t>25th October</a:t>
            </a:r>
          </a:p>
          <a:p>
            <a:pPr marL="285750" indent="-285750">
              <a:buFont typeface="Arial" panose="020B0604020202020204" pitchFamily="34" charset="0"/>
              <a:buChar char="•"/>
            </a:pPr>
            <a:r>
              <a:rPr lang="en-GB" sz="2800" dirty="0"/>
              <a:t>22nd November</a:t>
            </a:r>
          </a:p>
          <a:p>
            <a:pPr marL="285750" indent="-285750">
              <a:buFont typeface="Arial" panose="020B0604020202020204" pitchFamily="34" charset="0"/>
              <a:buChar char="•"/>
            </a:pPr>
            <a:r>
              <a:rPr lang="en-GB" sz="2800" dirty="0"/>
              <a:t>13th December</a:t>
            </a:r>
          </a:p>
        </p:txBody>
      </p:sp>
      <p:sp>
        <p:nvSpPr>
          <p:cNvPr id="8" name="TextBox 7">
            <a:extLst>
              <a:ext uri="{FF2B5EF4-FFF2-40B4-BE49-F238E27FC236}">
                <a16:creationId xmlns:a16="http://schemas.microsoft.com/office/drawing/2014/main" id="{A999DE11-9679-7DCF-1D42-F4C226DE1DD1}"/>
              </a:ext>
            </a:extLst>
          </p:cNvPr>
          <p:cNvSpPr txBox="1"/>
          <p:nvPr/>
        </p:nvSpPr>
        <p:spPr>
          <a:xfrm>
            <a:off x="1976015" y="1808225"/>
            <a:ext cx="3377238" cy="2677656"/>
          </a:xfrm>
          <a:prstGeom prst="rect">
            <a:avLst/>
          </a:prstGeom>
          <a:noFill/>
        </p:spPr>
        <p:txBody>
          <a:bodyPr wrap="square">
            <a:spAutoFit/>
          </a:bodyPr>
          <a:lstStyle/>
          <a:p>
            <a:pPr marL="285750" indent="-285750">
              <a:buFont typeface="Arial" panose="020B0604020202020204" pitchFamily="34" charset="0"/>
              <a:buChar char="•"/>
            </a:pPr>
            <a:r>
              <a:rPr lang="en-GB" sz="2800" b="1" dirty="0"/>
              <a:t>22nd February</a:t>
            </a:r>
          </a:p>
          <a:p>
            <a:pPr marL="285750" indent="-285750">
              <a:buFont typeface="Arial" panose="020B0604020202020204" pitchFamily="34" charset="0"/>
              <a:buChar char="•"/>
            </a:pPr>
            <a:r>
              <a:rPr lang="en-GB" sz="2800" dirty="0"/>
              <a:t>22nd March</a:t>
            </a:r>
          </a:p>
          <a:p>
            <a:pPr marL="285750" indent="-285750">
              <a:buFont typeface="Arial" panose="020B0604020202020204" pitchFamily="34" charset="0"/>
              <a:buChar char="•"/>
            </a:pPr>
            <a:r>
              <a:rPr lang="en-GB" sz="2800" dirty="0"/>
              <a:t>26th April</a:t>
            </a:r>
          </a:p>
          <a:p>
            <a:pPr marL="285750" indent="-285750">
              <a:buFont typeface="Arial" panose="020B0604020202020204" pitchFamily="34" charset="0"/>
              <a:buChar char="•"/>
            </a:pPr>
            <a:r>
              <a:rPr lang="en-GB" sz="2800" dirty="0"/>
              <a:t>24th May</a:t>
            </a:r>
          </a:p>
          <a:p>
            <a:pPr marL="285750" indent="-285750">
              <a:buFont typeface="Arial" panose="020B0604020202020204" pitchFamily="34" charset="0"/>
              <a:buChar char="•"/>
            </a:pPr>
            <a:r>
              <a:rPr lang="en-GB" sz="2800" dirty="0"/>
              <a:t>28th June</a:t>
            </a:r>
          </a:p>
          <a:p>
            <a:pPr marL="285750" indent="-285750">
              <a:buFont typeface="Arial" panose="020B0604020202020204" pitchFamily="34" charset="0"/>
              <a:buChar char="•"/>
            </a:pPr>
            <a:r>
              <a:rPr lang="en-GB" sz="2800" dirty="0"/>
              <a:t>26</a:t>
            </a:r>
            <a:r>
              <a:rPr lang="en-GB" sz="2800" baseline="30000" dirty="0"/>
              <a:t>th</a:t>
            </a:r>
            <a:r>
              <a:rPr lang="en-GB" sz="2800" dirty="0"/>
              <a:t> July</a:t>
            </a:r>
          </a:p>
        </p:txBody>
      </p:sp>
    </p:spTree>
    <p:extLst>
      <p:ext uri="{BB962C8B-B14F-4D97-AF65-F5344CB8AC3E}">
        <p14:creationId xmlns:p14="http://schemas.microsoft.com/office/powerpoint/2010/main" val="159890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4BF7-4008-0993-C8C9-CF2DBF4B103E}"/>
              </a:ext>
            </a:extLst>
          </p:cNvPr>
          <p:cNvSpPr>
            <a:spLocks noGrp="1"/>
          </p:cNvSpPr>
          <p:nvPr>
            <p:ph type="title"/>
          </p:nvPr>
        </p:nvSpPr>
        <p:spPr/>
        <p:txBody>
          <a:bodyPr/>
          <a:lstStyle/>
          <a:p>
            <a:r>
              <a:rPr lang="en-GB" dirty="0"/>
              <a:t>Inter-meeting Lunches</a:t>
            </a:r>
          </a:p>
        </p:txBody>
      </p:sp>
      <p:sp>
        <p:nvSpPr>
          <p:cNvPr id="3" name="Content Placeholder 2">
            <a:extLst>
              <a:ext uri="{FF2B5EF4-FFF2-40B4-BE49-F238E27FC236}">
                <a16:creationId xmlns:a16="http://schemas.microsoft.com/office/drawing/2014/main" id="{5BBACDA3-216E-A11A-0434-9DE5BFB62D23}"/>
              </a:ext>
            </a:extLst>
          </p:cNvPr>
          <p:cNvSpPr>
            <a:spLocks noGrp="1"/>
          </p:cNvSpPr>
          <p:nvPr>
            <p:ph idx="1"/>
          </p:nvPr>
        </p:nvSpPr>
        <p:spPr/>
        <p:txBody>
          <a:bodyPr/>
          <a:lstStyle/>
          <a:p>
            <a:r>
              <a:rPr lang="en-GB" dirty="0"/>
              <a:t>Meet in Chippenham</a:t>
            </a:r>
          </a:p>
          <a:p>
            <a:endParaRPr lang="en-GB" dirty="0"/>
          </a:p>
          <a:p>
            <a:r>
              <a:rPr lang="en-GB" dirty="0"/>
              <a:t>Organised by Pete A.</a:t>
            </a:r>
          </a:p>
          <a:p>
            <a:endParaRPr lang="en-GB" dirty="0"/>
          </a:p>
          <a:p>
            <a:r>
              <a:rPr lang="en-GB" dirty="0"/>
              <a:t>Next : </a:t>
            </a:r>
            <a:r>
              <a:rPr lang="en-GB" b="1" dirty="0"/>
              <a:t>06</a:t>
            </a:r>
            <a:r>
              <a:rPr lang="en-GB" b="1" baseline="30000" dirty="0"/>
              <a:t>th</a:t>
            </a:r>
            <a:r>
              <a:rPr lang="en-GB" b="1" dirty="0"/>
              <a:t> Feb 2026</a:t>
            </a:r>
          </a:p>
          <a:p>
            <a:endParaRPr lang="en-GB" dirty="0"/>
          </a:p>
          <a:p>
            <a:r>
              <a:rPr lang="en-GB" dirty="0"/>
              <a:t>Speak to Pete and be added to email list</a:t>
            </a:r>
          </a:p>
        </p:txBody>
      </p:sp>
      <p:pic>
        <p:nvPicPr>
          <p:cNvPr id="1026" name="Picture 2">
            <a:extLst>
              <a:ext uri="{FF2B5EF4-FFF2-40B4-BE49-F238E27FC236}">
                <a16:creationId xmlns:a16="http://schemas.microsoft.com/office/drawing/2014/main" id="{6A66B2B0-8E69-56A6-E2DA-4DBEF33F4D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19077" y="1350110"/>
            <a:ext cx="2132990" cy="2132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35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94BF7-4008-0993-C8C9-CF2DBF4B103E}"/>
              </a:ext>
            </a:extLst>
          </p:cNvPr>
          <p:cNvSpPr>
            <a:spLocks noGrp="1"/>
          </p:cNvSpPr>
          <p:nvPr>
            <p:ph type="title"/>
          </p:nvPr>
        </p:nvSpPr>
        <p:spPr/>
        <p:txBody>
          <a:bodyPr/>
          <a:lstStyle/>
          <a:p>
            <a:r>
              <a:rPr lang="en-GB" dirty="0"/>
              <a:t>AGM 2025</a:t>
            </a:r>
          </a:p>
        </p:txBody>
      </p:sp>
      <p:sp>
        <p:nvSpPr>
          <p:cNvPr id="3" name="Content Placeholder 2">
            <a:extLst>
              <a:ext uri="{FF2B5EF4-FFF2-40B4-BE49-F238E27FC236}">
                <a16:creationId xmlns:a16="http://schemas.microsoft.com/office/drawing/2014/main" id="{5BBACDA3-216E-A11A-0434-9DE5BFB62D23}"/>
              </a:ext>
            </a:extLst>
          </p:cNvPr>
          <p:cNvSpPr>
            <a:spLocks noGrp="1"/>
          </p:cNvSpPr>
          <p:nvPr>
            <p:ph idx="1"/>
          </p:nvPr>
        </p:nvSpPr>
        <p:spPr>
          <a:xfrm>
            <a:off x="448966" y="2571750"/>
            <a:ext cx="5039264" cy="2290573"/>
          </a:xfrm>
        </p:spPr>
        <p:txBody>
          <a:bodyPr/>
          <a:lstStyle/>
          <a:p>
            <a:r>
              <a:rPr lang="en-GB" dirty="0"/>
              <a:t>Minutes will go on the website</a:t>
            </a:r>
          </a:p>
        </p:txBody>
      </p:sp>
      <p:pic>
        <p:nvPicPr>
          <p:cNvPr id="7" name="Picture 6">
            <a:extLst>
              <a:ext uri="{FF2B5EF4-FFF2-40B4-BE49-F238E27FC236}">
                <a16:creationId xmlns:a16="http://schemas.microsoft.com/office/drawing/2014/main" id="{52DB3C6A-69C9-1F09-20BE-4FBF3A9FA1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9050" y="1120109"/>
            <a:ext cx="2726659" cy="3856676"/>
          </a:xfrm>
          <a:prstGeom prst="rect">
            <a:avLst/>
          </a:prstGeom>
        </p:spPr>
      </p:pic>
    </p:spTree>
    <p:extLst>
      <p:ext uri="{BB962C8B-B14F-4D97-AF65-F5344CB8AC3E}">
        <p14:creationId xmlns:p14="http://schemas.microsoft.com/office/powerpoint/2010/main" val="325810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80AEC-6FCC-6703-7769-B4E9E567507A}"/>
              </a:ext>
            </a:extLst>
          </p:cNvPr>
          <p:cNvSpPr>
            <a:spLocks noGrp="1"/>
          </p:cNvSpPr>
          <p:nvPr>
            <p:ph type="title"/>
          </p:nvPr>
        </p:nvSpPr>
        <p:spPr/>
        <p:txBody>
          <a:bodyPr/>
          <a:lstStyle/>
          <a:p>
            <a:r>
              <a:rPr lang="en-GB" dirty="0"/>
              <a:t>Club Funds</a:t>
            </a:r>
          </a:p>
        </p:txBody>
      </p:sp>
      <p:sp>
        <p:nvSpPr>
          <p:cNvPr id="3" name="TextBox 2">
            <a:extLst>
              <a:ext uri="{FF2B5EF4-FFF2-40B4-BE49-F238E27FC236}">
                <a16:creationId xmlns:a16="http://schemas.microsoft.com/office/drawing/2014/main" id="{880B7030-EDF1-01B9-CD67-55D79B937991}"/>
              </a:ext>
            </a:extLst>
          </p:cNvPr>
          <p:cNvSpPr txBox="1"/>
          <p:nvPr/>
        </p:nvSpPr>
        <p:spPr>
          <a:xfrm>
            <a:off x="143555" y="1044700"/>
            <a:ext cx="5650085" cy="1061829"/>
          </a:xfrm>
          <a:prstGeom prst="rect">
            <a:avLst/>
          </a:prstGeom>
          <a:noFill/>
        </p:spPr>
        <p:txBody>
          <a:bodyPr wrap="square" rtlCol="0">
            <a:spAutoFit/>
          </a:bodyPr>
          <a:lstStyle/>
          <a:p>
            <a:r>
              <a:rPr lang="en-GB" sz="2800" b="1" dirty="0">
                <a:solidFill>
                  <a:schemeClr val="tx2"/>
                </a:solidFill>
              </a:rPr>
              <a:t>Club Funds</a:t>
            </a:r>
          </a:p>
          <a:p>
            <a:endParaRPr lang="en-GB" sz="1100" b="1" dirty="0">
              <a:solidFill>
                <a:schemeClr val="tx2"/>
              </a:solidFill>
            </a:endParaRPr>
          </a:p>
          <a:p>
            <a:pPr marL="457200" indent="-457200">
              <a:buFont typeface="Arial" panose="020B0604020202020204" pitchFamily="34" charset="0"/>
              <a:buChar char="•"/>
            </a:pPr>
            <a:r>
              <a:rPr lang="en-GB" sz="2400" dirty="0"/>
              <a:t>2024 &amp; 2025 we asked for £20.00</a:t>
            </a:r>
            <a:endParaRPr lang="en-GB" sz="3200" dirty="0"/>
          </a:p>
        </p:txBody>
      </p:sp>
      <p:sp>
        <p:nvSpPr>
          <p:cNvPr id="8" name="TextBox 7">
            <a:extLst>
              <a:ext uri="{FF2B5EF4-FFF2-40B4-BE49-F238E27FC236}">
                <a16:creationId xmlns:a16="http://schemas.microsoft.com/office/drawing/2014/main" id="{6E34DA46-1108-5B20-38F3-253A0C926F40}"/>
              </a:ext>
            </a:extLst>
          </p:cNvPr>
          <p:cNvSpPr txBox="1"/>
          <p:nvPr/>
        </p:nvSpPr>
        <p:spPr>
          <a:xfrm>
            <a:off x="143555" y="2175190"/>
            <a:ext cx="6871725" cy="2662267"/>
          </a:xfrm>
          <a:prstGeom prst="rect">
            <a:avLst/>
          </a:prstGeom>
          <a:noFill/>
        </p:spPr>
        <p:txBody>
          <a:bodyPr wrap="square">
            <a:spAutoFit/>
          </a:bodyPr>
          <a:lstStyle/>
          <a:p>
            <a:pPr marL="457200" indent="-457200">
              <a:buFont typeface="Arial" panose="020B0604020202020204" pitchFamily="34" charset="0"/>
              <a:buChar char="•"/>
            </a:pPr>
            <a:r>
              <a:rPr lang="en-GB" sz="2400" dirty="0"/>
              <a:t>2026 we are asking for </a:t>
            </a:r>
            <a:r>
              <a:rPr lang="en-GB" sz="2400" b="1" dirty="0">
                <a:solidFill>
                  <a:srgbClr val="C00000"/>
                </a:solidFill>
              </a:rPr>
              <a:t>£20.00</a:t>
            </a:r>
          </a:p>
          <a:p>
            <a:pPr lvl="1"/>
            <a:r>
              <a:rPr lang="en-GB" sz="2000" i="1" dirty="0"/>
              <a:t>	Pay into BFSG’s NatWest account</a:t>
            </a:r>
          </a:p>
          <a:p>
            <a:pPr marL="457200" indent="-457200">
              <a:buFont typeface="Arial" panose="020B0604020202020204" pitchFamily="34" charset="0"/>
              <a:buChar char="•"/>
            </a:pPr>
            <a:endParaRPr lang="en-GB" sz="1100" dirty="0"/>
          </a:p>
          <a:p>
            <a:pPr marL="457200" indent="-457200">
              <a:buFont typeface="Arial" panose="020B0604020202020204" pitchFamily="34" charset="0"/>
              <a:buChar char="•"/>
            </a:pPr>
            <a:r>
              <a:rPr lang="en-GB" sz="2400" dirty="0"/>
              <a:t>2026 we are asking for </a:t>
            </a:r>
            <a:r>
              <a:rPr lang="en-GB" sz="2400" b="1" dirty="0">
                <a:solidFill>
                  <a:srgbClr val="C00000"/>
                </a:solidFill>
              </a:rPr>
              <a:t>£5.00 </a:t>
            </a:r>
            <a:r>
              <a:rPr lang="en-GB" sz="2400" dirty="0"/>
              <a:t>for Virtual Members</a:t>
            </a:r>
          </a:p>
          <a:p>
            <a:pPr marL="457200" indent="-457200">
              <a:buFont typeface="Arial" panose="020B0604020202020204" pitchFamily="34" charset="0"/>
              <a:buChar char="•"/>
            </a:pPr>
            <a:endParaRPr lang="en-GB" sz="1100" dirty="0"/>
          </a:p>
          <a:p>
            <a:pPr marL="457200" indent="-457200">
              <a:buFont typeface="Arial" panose="020B0604020202020204" pitchFamily="34" charset="0"/>
              <a:buChar char="•"/>
            </a:pPr>
            <a:r>
              <a:rPr lang="en-GB" sz="2400" dirty="0"/>
              <a:t>Members also purchase an entry ticket to Aerospace Bristol</a:t>
            </a:r>
          </a:p>
          <a:p>
            <a:r>
              <a:rPr lang="en-GB" sz="2400" dirty="0"/>
              <a:t>	</a:t>
            </a:r>
            <a:r>
              <a:rPr lang="en-GB" sz="2000" b="1" i="1" dirty="0">
                <a:solidFill>
                  <a:schemeClr val="tx2"/>
                </a:solidFill>
              </a:rPr>
              <a:t>£20.00</a:t>
            </a:r>
            <a:r>
              <a:rPr lang="en-GB" sz="2000" i="1" dirty="0"/>
              <a:t>, via the website</a:t>
            </a:r>
            <a:endParaRPr lang="en-GB" sz="2400" i="1" dirty="0"/>
          </a:p>
        </p:txBody>
      </p:sp>
      <p:sp>
        <p:nvSpPr>
          <p:cNvPr id="4" name="TextBox 3">
            <a:extLst>
              <a:ext uri="{FF2B5EF4-FFF2-40B4-BE49-F238E27FC236}">
                <a16:creationId xmlns:a16="http://schemas.microsoft.com/office/drawing/2014/main" id="{9EF6DD1F-B514-6153-3B99-E7098C77BD97}"/>
              </a:ext>
            </a:extLst>
          </p:cNvPr>
          <p:cNvSpPr txBox="1"/>
          <p:nvPr/>
        </p:nvSpPr>
        <p:spPr>
          <a:xfrm>
            <a:off x="7129480" y="3506324"/>
            <a:ext cx="1527050" cy="1200329"/>
          </a:xfrm>
          <a:prstGeom prst="rect">
            <a:avLst/>
          </a:prstGeom>
          <a:solidFill>
            <a:schemeClr val="accent1"/>
          </a:solidFill>
        </p:spPr>
        <p:txBody>
          <a:bodyPr wrap="square" rtlCol="0">
            <a:spAutoFit/>
          </a:bodyPr>
          <a:lstStyle/>
          <a:p>
            <a:pPr algn="ctr"/>
            <a:r>
              <a:rPr lang="en-GB" dirty="0">
                <a:solidFill>
                  <a:schemeClr val="bg1"/>
                </a:solidFill>
              </a:rPr>
              <a:t>Aerospace Bristol Ticket valid for 12 months</a:t>
            </a:r>
          </a:p>
        </p:txBody>
      </p:sp>
      <p:pic>
        <p:nvPicPr>
          <p:cNvPr id="6" name="Picture 5">
            <a:extLst>
              <a:ext uri="{FF2B5EF4-FFF2-40B4-BE49-F238E27FC236}">
                <a16:creationId xmlns:a16="http://schemas.microsoft.com/office/drawing/2014/main" id="{2FB292C6-E04D-4D09-7BA6-37AE6307AC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4402" y="1225785"/>
            <a:ext cx="2430633" cy="1638941"/>
          </a:xfrm>
          <a:prstGeom prst="rect">
            <a:avLst/>
          </a:prstGeom>
        </p:spPr>
      </p:pic>
    </p:spTree>
    <p:extLst>
      <p:ext uri="{BB962C8B-B14F-4D97-AF65-F5344CB8AC3E}">
        <p14:creationId xmlns:p14="http://schemas.microsoft.com/office/powerpoint/2010/main" val="3154806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A3920-E568-F2B4-FBC4-35B745EFA305}"/>
              </a:ext>
            </a:extLst>
          </p:cNvPr>
          <p:cNvSpPr>
            <a:spLocks noGrp="1"/>
          </p:cNvSpPr>
          <p:nvPr>
            <p:ph type="title"/>
          </p:nvPr>
        </p:nvSpPr>
        <p:spPr/>
        <p:txBody>
          <a:bodyPr/>
          <a:lstStyle/>
          <a:p>
            <a:r>
              <a:rPr lang="en-GB" dirty="0"/>
              <a:t>GWAAC Donation</a:t>
            </a:r>
          </a:p>
        </p:txBody>
      </p:sp>
      <p:sp>
        <p:nvSpPr>
          <p:cNvPr id="3" name="TextBox 2">
            <a:extLst>
              <a:ext uri="{FF2B5EF4-FFF2-40B4-BE49-F238E27FC236}">
                <a16:creationId xmlns:a16="http://schemas.microsoft.com/office/drawing/2014/main" id="{5AB5AE60-3A78-89DD-1007-7F53C83B961E}"/>
              </a:ext>
            </a:extLst>
          </p:cNvPr>
          <p:cNvSpPr txBox="1"/>
          <p:nvPr/>
        </p:nvSpPr>
        <p:spPr>
          <a:xfrm>
            <a:off x="448965" y="1655520"/>
            <a:ext cx="2748690" cy="1754326"/>
          </a:xfrm>
          <a:prstGeom prst="rect">
            <a:avLst/>
          </a:prstGeom>
          <a:noFill/>
        </p:spPr>
        <p:txBody>
          <a:bodyPr wrap="square" rtlCol="0">
            <a:spAutoFit/>
          </a:bodyPr>
          <a:lstStyle/>
          <a:p>
            <a:r>
              <a:rPr lang="en-GB" dirty="0"/>
              <a:t>After the Christmas 2025 raffle, we’ve now raised £1,060 for the Great Western Air Ambulance Charity (GWAAC) over the years.</a:t>
            </a:r>
          </a:p>
        </p:txBody>
      </p:sp>
      <p:pic>
        <p:nvPicPr>
          <p:cNvPr id="5" name="Picture 4">
            <a:extLst>
              <a:ext uri="{FF2B5EF4-FFF2-40B4-BE49-F238E27FC236}">
                <a16:creationId xmlns:a16="http://schemas.microsoft.com/office/drawing/2014/main" id="{3B4B6C32-AF4D-41A5-282E-434386A432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82820" y="1197405"/>
            <a:ext cx="2683129" cy="3793390"/>
          </a:xfrm>
          <a:prstGeom prst="rect">
            <a:avLst/>
          </a:prstGeom>
        </p:spPr>
      </p:pic>
    </p:spTree>
    <p:extLst>
      <p:ext uri="{BB962C8B-B14F-4D97-AF65-F5344CB8AC3E}">
        <p14:creationId xmlns:p14="http://schemas.microsoft.com/office/powerpoint/2010/main" val="518075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84A00-0D9F-C501-A032-421A6364900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5C58320-9D33-5BA1-5102-15F54403E48C}"/>
              </a:ext>
            </a:extLst>
          </p:cNvPr>
          <p:cNvSpPr>
            <a:spLocks noGrp="1"/>
          </p:cNvSpPr>
          <p:nvPr>
            <p:ph idx="1"/>
          </p:nvPr>
        </p:nvSpPr>
        <p:spPr>
          <a:xfrm>
            <a:off x="448966" y="2266340"/>
            <a:ext cx="8246070" cy="2595983"/>
          </a:xfrm>
        </p:spPr>
        <p:txBody>
          <a:bodyPr>
            <a:normAutofit/>
          </a:bodyPr>
          <a:lstStyle/>
          <a:p>
            <a:pPr marL="0" indent="0" algn="ctr">
              <a:buNone/>
            </a:pPr>
            <a:r>
              <a:rPr lang="en-GB" sz="6600" b="1" dirty="0"/>
              <a:t>Project Updates</a:t>
            </a:r>
          </a:p>
        </p:txBody>
      </p:sp>
    </p:spTree>
    <p:extLst>
      <p:ext uri="{BB962C8B-B14F-4D97-AF65-F5344CB8AC3E}">
        <p14:creationId xmlns:p14="http://schemas.microsoft.com/office/powerpoint/2010/main" val="1485436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TemplafySlideFormConfiguration><![CDATA[{"formFields":[],"formDataEntries":[]}]]></TemplafySlideFormConfiguration>
</file>

<file path=customXml/item2.xml><?xml version="1.0" encoding="utf-8"?>
<TemplafySlideTemplateConfiguration><![CDATA[{"slideVersion":1,"isValidatorEnabled":false,"isLocked":false,"elementsMetadata":[],"slideId":"638406613774956910","enableDocumentContentUpdater":false,"version":"2.0"}]]></TemplafySlideTemplateConfiguration>
</file>

<file path=customXml/itemProps1.xml><?xml version="1.0" encoding="utf-8"?>
<ds:datastoreItem xmlns:ds="http://schemas.openxmlformats.org/officeDocument/2006/customXml" ds:itemID="{8C3E7F3D-DEF0-4265-977E-EAE5B54FCC26}">
  <ds:schemaRefs/>
</ds:datastoreItem>
</file>

<file path=customXml/itemProps2.xml><?xml version="1.0" encoding="utf-8"?>
<ds:datastoreItem xmlns:ds="http://schemas.openxmlformats.org/officeDocument/2006/customXml" ds:itemID="{0851EA30-C342-46F4-84B5-0E82E4781056}">
  <ds:schemaRefs/>
</ds:datastoreItem>
</file>

<file path=docProps/app.xml><?xml version="1.0" encoding="utf-8"?>
<Properties xmlns="http://schemas.openxmlformats.org/officeDocument/2006/extended-properties" xmlns:vt="http://schemas.openxmlformats.org/officeDocument/2006/docPropsVTypes">
  <TotalTime>2708</TotalTime>
  <Words>761</Words>
  <Application>Microsoft Office PowerPoint</Application>
  <PresentationFormat>On-screen Show (16:9)</PresentationFormat>
  <Paragraphs>123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Comic Sans MS</vt:lpstr>
      <vt:lpstr>Times New Roman</vt:lpstr>
      <vt:lpstr>Office Theme</vt:lpstr>
      <vt:lpstr> Flight Simulation News January 2026</vt:lpstr>
      <vt:lpstr>BFSG News &amp; Reviews</vt:lpstr>
      <vt:lpstr>PowerPoint Presentation</vt:lpstr>
      <vt:lpstr>Monthly Meeting Dates</vt:lpstr>
      <vt:lpstr>Inter-meeting Lunches</vt:lpstr>
      <vt:lpstr>AGM 2025</vt:lpstr>
      <vt:lpstr>Club Funds</vt:lpstr>
      <vt:lpstr>GWAAC Donation</vt:lpstr>
      <vt:lpstr>PowerPoint Presentation</vt:lpstr>
      <vt:lpstr>Projects</vt:lpstr>
      <vt:lpstr>Aerospace Bristol FR24 Update</vt:lpstr>
      <vt:lpstr>Formation Flying</vt:lpstr>
      <vt:lpstr>Club Computer</vt:lpstr>
      <vt:lpstr>PowerPoint Presentation</vt:lpstr>
      <vt:lpstr>GA Virtual Flying Update</vt:lpstr>
      <vt:lpstr>Heavies Virtual Flying Update</vt:lpstr>
      <vt:lpstr>PowerPoint Presentation</vt:lpstr>
      <vt:lpstr>BFSG Screenshot</vt:lpstr>
      <vt:lpstr>Monthly Flying Tip</vt:lpstr>
      <vt:lpstr>VATSIM Updates</vt:lpstr>
      <vt:lpstr>VATSIM Updates</vt:lpstr>
      <vt:lpstr>20 years of BFSG!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BFSG News - for Jan26</dc:title>
  <dc:subject>BFSG</dc:subject>
  <dc:creator>Keith Iremonger</dc:creator>
  <cp:lastModifiedBy>Keith Iremonger</cp:lastModifiedBy>
  <cp:revision>210</cp:revision>
  <dcterms:created xsi:type="dcterms:W3CDTF">2017-08-01T15:40:51Z</dcterms:created>
  <dcterms:modified xsi:type="dcterms:W3CDTF">2026-01-27T21:43:18Z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