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56" r:id="rId4"/>
    <p:sldId id="340" r:id="rId5"/>
    <p:sldId id="312" r:id="rId6"/>
    <p:sldId id="342" r:id="rId7"/>
    <p:sldId id="1652" r:id="rId8"/>
    <p:sldId id="1659" r:id="rId9"/>
    <p:sldId id="1654" r:id="rId10"/>
    <p:sldId id="1628" r:id="rId11"/>
    <p:sldId id="295" r:id="rId12"/>
    <p:sldId id="1522" r:id="rId13"/>
    <p:sldId id="1544" r:id="rId14"/>
    <p:sldId id="401" r:id="rId15"/>
    <p:sldId id="1643" r:id="rId16"/>
    <p:sldId id="1644" r:id="rId17"/>
    <p:sldId id="1511" r:id="rId18"/>
    <p:sldId id="1506" r:id="rId19"/>
    <p:sldId id="1622" r:id="rId20"/>
    <p:sldId id="1509" r:id="rId21"/>
    <p:sldId id="1623" r:id="rId22"/>
    <p:sldId id="1621" r:id="rId23"/>
    <p:sldId id="1609" r:id="rId24"/>
    <p:sldId id="1657" r:id="rId25"/>
    <p:sldId id="165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33"/>
    <a:srgbClr val="E39A39"/>
    <a:srgbClr val="FE9202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8430" autoAdjust="0"/>
  </p:normalViewPr>
  <p:slideViewPr>
    <p:cSldViewPr>
      <p:cViewPr varScale="1">
        <p:scale>
          <a:sx n="129" d="100"/>
          <a:sy n="129" d="100"/>
        </p:scale>
        <p:origin x="702" y="-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BFSG%20December%202025\News\Balance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Votes!$C$3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Votes!$B$4:$B$7</c:f>
              <c:strCache>
                <c:ptCount val="4"/>
                <c:pt idx="0">
                  <c:v>Andrew Parish (Chairman)</c:v>
                </c:pt>
                <c:pt idx="1">
                  <c:v>Quentin Somerset (Treasurer)</c:v>
                </c:pt>
                <c:pt idx="2">
                  <c:v>Keith Iremonger (Membership Secretary)</c:v>
                </c:pt>
                <c:pt idx="3">
                  <c:v>Tony Price (Social Secretary)</c:v>
                </c:pt>
              </c:strCache>
            </c:strRef>
          </c:cat>
          <c:val>
            <c:numRef>
              <c:f>Votes!$C$4:$C$7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8-4B75-8BE1-AB7FDE4A1F97}"/>
            </c:ext>
          </c:extLst>
        </c:ser>
        <c:ser>
          <c:idx val="1"/>
          <c:order val="1"/>
          <c:tx>
            <c:strRef>
              <c:f>Votes!$D$3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Votes!$B$4:$B$7</c:f>
              <c:strCache>
                <c:ptCount val="4"/>
                <c:pt idx="0">
                  <c:v>Andrew Parish (Chairman)</c:v>
                </c:pt>
                <c:pt idx="1">
                  <c:v>Quentin Somerset (Treasurer)</c:v>
                </c:pt>
                <c:pt idx="2">
                  <c:v>Keith Iremonger (Membership Secretary)</c:v>
                </c:pt>
                <c:pt idx="3">
                  <c:v>Tony Price (Social Secretary)</c:v>
                </c:pt>
              </c:strCache>
            </c:strRef>
          </c:cat>
          <c:val>
            <c:numRef>
              <c:f>Votes!$D$4:$D$7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8-4B75-8BE1-AB7FDE4A1F97}"/>
            </c:ext>
          </c:extLst>
        </c:ser>
        <c:ser>
          <c:idx val="2"/>
          <c:order val="2"/>
          <c:tx>
            <c:strRef>
              <c:f>Votes!$E$3</c:f>
              <c:strCache>
                <c:ptCount val="1"/>
                <c:pt idx="0">
                  <c:v>Not voting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Votes!$B$4:$B$7</c:f>
              <c:strCache>
                <c:ptCount val="4"/>
                <c:pt idx="0">
                  <c:v>Andrew Parish (Chairman)</c:v>
                </c:pt>
                <c:pt idx="1">
                  <c:v>Quentin Somerset (Treasurer)</c:v>
                </c:pt>
                <c:pt idx="2">
                  <c:v>Keith Iremonger (Membership Secretary)</c:v>
                </c:pt>
                <c:pt idx="3">
                  <c:v>Tony Price (Social Secretary)</c:v>
                </c:pt>
              </c:strCache>
            </c:strRef>
          </c:cat>
          <c:val>
            <c:numRef>
              <c:f>Votes!$E$4:$E$7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8-4B75-8BE1-AB7FDE4A1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0818959"/>
        <c:axId val="1760815119"/>
        <c:axId val="0"/>
      </c:bar3DChart>
      <c:catAx>
        <c:axId val="17608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15119"/>
        <c:crosses val="autoZero"/>
        <c:auto val="1"/>
        <c:lblAlgn val="ctr"/>
        <c:lblOffset val="100"/>
        <c:noMultiLvlLbl val="0"/>
      </c:catAx>
      <c:valAx>
        <c:axId val="17608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18959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atsim-radar.com/events/1779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Flight Simulation News December 2025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21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3055B-39DD-46A3-AB8F-04685C9D4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336286"/>
            <a:ext cx="1517899" cy="13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4854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FB79-7DA8-A872-F1D6-74B39D6F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76ACF8-6528-7441-16A8-033504CB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63212"/>
              </p:ext>
            </p:extLst>
          </p:nvPr>
        </p:nvGraphicFramePr>
        <p:xfrm>
          <a:off x="143555" y="1502815"/>
          <a:ext cx="88568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636">
                  <a:extLst>
                    <a:ext uri="{9D8B030D-6E8A-4147-A177-3AD203B41FA5}">
                      <a16:colId xmlns:a16="http://schemas.microsoft.com/office/drawing/2014/main" val="3724687209"/>
                    </a:ext>
                  </a:extLst>
                </a:gridCol>
                <a:gridCol w="6239089">
                  <a:extLst>
                    <a:ext uri="{9D8B030D-6E8A-4147-A177-3AD203B41FA5}">
                      <a16:colId xmlns:a16="http://schemas.microsoft.com/office/drawing/2014/main" val="819314040"/>
                    </a:ext>
                  </a:extLst>
                </a:gridCol>
                <a:gridCol w="1985167">
                  <a:extLst>
                    <a:ext uri="{9D8B030D-6E8A-4147-A177-3AD203B41FA5}">
                      <a16:colId xmlns:a16="http://schemas.microsoft.com/office/drawing/2014/main" val="362971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Aerospace Bristol FlightRadar24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Formation Flying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Michael </a:t>
                      </a:r>
                      <a:r>
                        <a:rPr lang="en-GB" dirty="0" err="1"/>
                        <a:t>Gaut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Keith Iremonger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14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1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1ECA-BBDB-7D14-52B9-5B75ED0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FR24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A130C-EFAC-314B-55E9-36DAF7B37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5" y="2602074"/>
            <a:ext cx="4137429" cy="233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203BB-C8C7-806E-1A9F-3F585FF3E180}"/>
              </a:ext>
            </a:extLst>
          </p:cNvPr>
          <p:cNvSpPr txBox="1"/>
          <p:nvPr/>
        </p:nvSpPr>
        <p:spPr>
          <a:xfrm>
            <a:off x="113685" y="1680004"/>
            <a:ext cx="5012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BFSG is providing antenna to Aerospace Bristol (£100)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8605-8575-39D2-9CDE-B9FCB4493894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flightradar24</a:t>
            </a:r>
            <a:r>
              <a:rPr lang="en-GB" sz="2400" b="1" dirty="0">
                <a:solidFill>
                  <a:schemeClr val="tx2"/>
                </a:solidFill>
              </a:rPr>
              <a:t> Install at Aerospace Bristol</a:t>
            </a:r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6BE21500-7601-6894-B323-EAF6B0E9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711" y="1658916"/>
            <a:ext cx="4163564" cy="34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8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2B48-D321-9178-9D84-47D901E8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Formation Flying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2748E-7119-20F7-D9E2-160B9D8B6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996" y="2724455"/>
            <a:ext cx="2962321" cy="151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B8B17-1C77-7463-D37A-1D3DE4322A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5" y="2348522"/>
            <a:ext cx="4428445" cy="2594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7A196-881D-28E6-54A6-78794DA623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36" y="2121738"/>
            <a:ext cx="494802" cy="453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40108F-DCAC-3F4D-FF85-D1343A6945AD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New Formation Flying Client!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83966-67D0-5017-5E3C-D67CA5CFF803}"/>
              </a:ext>
            </a:extLst>
          </p:cNvPr>
          <p:cNvSpPr txBox="1"/>
          <p:nvPr/>
        </p:nvSpPr>
        <p:spPr>
          <a:xfrm>
            <a:off x="197299" y="1506288"/>
            <a:ext cx="712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Developed, from scratch by one of our newest members, Michael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working for MSFS 2020 and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2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2B48-D321-9178-9D84-47D901E8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D02C-FAE4-F721-2600-A17B8B09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2266340"/>
            <a:ext cx="4275740" cy="2595983"/>
          </a:xfrm>
        </p:spPr>
        <p:txBody>
          <a:bodyPr>
            <a:normAutofit/>
          </a:bodyPr>
          <a:lstStyle/>
          <a:p>
            <a:r>
              <a:rPr lang="en-GB" sz="2400" dirty="0"/>
              <a:t>We’ve secured </a:t>
            </a:r>
            <a:r>
              <a:rPr lang="en-GB" sz="2400" b="1" dirty="0"/>
              <a:t>£2,500 </a:t>
            </a:r>
            <a:r>
              <a:rPr lang="en-GB" sz="2400" dirty="0"/>
              <a:t>to purchase high-performance club PC &amp; monitor/TV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43AEC-0431-D70F-A0C1-E5A1FF2AF7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071752"/>
            <a:ext cx="2549996" cy="825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9CA02-8F94-3B08-B5FF-202E58F2A39E}"/>
              </a:ext>
            </a:extLst>
          </p:cNvPr>
          <p:cNvSpPr txBox="1"/>
          <p:nvPr/>
        </p:nvSpPr>
        <p:spPr>
          <a:xfrm>
            <a:off x="217049" y="1886968"/>
            <a:ext cx="2827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https://www.johnjames.org.uk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40E67D-8D95-77B5-96F7-D8C56B9A05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835" y="3590269"/>
            <a:ext cx="1444933" cy="1344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2D3EF-08BB-092A-BD04-E0F8ECCA5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4" y="3795873"/>
            <a:ext cx="1467055" cy="933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8CF2A-48F9-9A00-8BB3-B87DEA623B9A}"/>
              </a:ext>
            </a:extLst>
          </p:cNvPr>
          <p:cNvSpPr txBox="1"/>
          <p:nvPr/>
        </p:nvSpPr>
        <p:spPr>
          <a:xfrm>
            <a:off x="4724706" y="1350110"/>
            <a:ext cx="4147852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Update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43” flatscreen QLED arrived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PC arrived from </a:t>
            </a:r>
            <a:r>
              <a:rPr lang="en-GB" sz="2400" i="1" dirty="0"/>
              <a:t>Wire2Fire</a:t>
            </a:r>
            <a:r>
              <a:rPr lang="en-GB" sz="2400" dirty="0"/>
              <a:t> on Sat 20</a:t>
            </a:r>
            <a:r>
              <a:rPr lang="en-GB" sz="2400" baseline="30000" dirty="0"/>
              <a:t>th</a:t>
            </a:r>
            <a:r>
              <a:rPr lang="en-GB" sz="2400" dirty="0"/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387650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44945" y="1511428"/>
            <a:ext cx="3048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Mike Collins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Times New Roman" panose="02020603050405020304" pitchFamily="18" charset="0"/>
                <a:cs typeface="Aptos" panose="020B0004020202020204" pitchFamily="34" charset="0"/>
              </a:rPr>
              <a:t>F</a:t>
            </a:r>
            <a:r>
              <a:rPr lang="en-GB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lights planned for 23</a:t>
            </a:r>
            <a:r>
              <a:rPr lang="en-GB" sz="1400" baseline="30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rd</a:t>
            </a:r>
            <a:r>
              <a:rPr lang="en-GB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&amp; 30</a:t>
            </a:r>
            <a:r>
              <a:rPr lang="en-GB" sz="1400" baseline="30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r>
              <a:rPr lang="en-GB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Dec.</a:t>
            </a:r>
            <a:endParaRPr lang="en-GB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503065" y="1044623"/>
            <a:ext cx="5556491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25 Nov 25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A club flight from the toe of Italy to Sicily including an orbit of Mount Etna. Flight plan by Mike Collins. </a:t>
            </a: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LICR Etna LICC LISR LISC LICJ</a:t>
            </a:r>
            <a:r>
              <a:rPr lang="en-GB" sz="1600" b="1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(10 pilots)</a:t>
            </a:r>
            <a:endParaRPr lang="en-GB" sz="16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02 Dec 25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Smuggling flight in Israel, then into Jordan Flight plan by Ian </a:t>
            </a:r>
            <a:r>
              <a:rPr lang="en-GB" sz="16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Lassman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. LLBG "collect stuff then deliver stuff" </a:t>
            </a: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LLEY OJ39</a:t>
            </a:r>
            <a:r>
              <a:rPr lang="en-GB" sz="1600" b="1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(11 pilots)</a:t>
            </a:r>
            <a:endParaRPr lang="en-GB" sz="16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09 Dec 25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Transporting prospective buyers of property around Corsica. Flight plan by Bob Barry. </a:t>
            </a: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LFKB LFKG LFKF LFKO LFKJ LFKC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(11 pilots)</a:t>
            </a:r>
            <a:endParaRPr lang="en-GB" sz="16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16 Dec 25 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Transporting groups of anglers in British Columbia using water aerodromes. Flight plan by Tim Nutt. </a:t>
            </a:r>
            <a:r>
              <a:rPr lang="en-GB" sz="16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W33 CAB3 CAC8 CYHC CAV7 CAE7</a:t>
            </a:r>
            <a:r>
              <a:rPr lang="en-GB" sz="16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(9 pilots)</a:t>
            </a:r>
            <a:endParaRPr lang="en-GB" sz="16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2" y="3029865"/>
            <a:ext cx="2800005" cy="17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5" y="1502815"/>
            <a:ext cx="39703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 Virtual Airliner flights Christmas Day &amp; New Years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Next Thursday flight on </a:t>
            </a:r>
            <a:r>
              <a:rPr lang="en-GB" sz="1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08</a:t>
            </a:r>
            <a:r>
              <a:rPr lang="en-GB" sz="1600" b="1" baseline="30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GB" sz="1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Jan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addition, a combined BFSG and Aviators Eindhoven joint fly-in occurs once a month on Saturday mornings at 10:00hrs UK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kern="100" dirty="0">
              <a:cs typeface="Times New Roman" panose="02020603050405020304" pitchFamily="18" charset="0"/>
            </a:endParaRPr>
          </a:p>
          <a:p>
            <a:r>
              <a:rPr lang="en-GB" sz="1400" b="1" kern="100" dirty="0">
                <a:cs typeface="Times New Roman" panose="02020603050405020304" pitchFamily="18" charset="0"/>
              </a:rPr>
              <a:t>06</a:t>
            </a:r>
            <a:r>
              <a:rPr lang="en-GB" sz="1400" b="1" kern="100" baseline="30000" dirty="0">
                <a:cs typeface="Times New Roman" panose="02020603050405020304" pitchFamily="18" charset="0"/>
              </a:rPr>
              <a:t>th</a:t>
            </a:r>
            <a:r>
              <a:rPr lang="en-GB" sz="1400" b="1" kern="100" dirty="0">
                <a:cs typeface="Times New Roman" panose="02020603050405020304" pitchFamily="18" charset="0"/>
              </a:rPr>
              <a:t> December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cs typeface="Times New Roman" panose="02020603050405020304" pitchFamily="18" charset="0"/>
              </a:rPr>
              <a:t>Lagos Murtala Muhammed (DNMM) to Monrovia Roberts Intl. (GLRB) - 830nm</a:t>
            </a:r>
            <a:endParaRPr lang="en-GB" sz="1400" b="1" kern="1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113886" y="1044700"/>
            <a:ext cx="4926304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Week 48 – 27</a:t>
            </a:r>
            <a:r>
              <a:rPr lang="en-GB" b="1" kern="100" baseline="300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Nov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Adelaide Intl SA (YPAD) to Sydney Kingsford Smith NSW (YSSY) – 650nm (10 pilots)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Week 49 – 04</a:t>
            </a:r>
            <a:r>
              <a:rPr lang="en-GB" b="1" kern="100" baseline="300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Dec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London Gatwick (EGKK) to Innsbruck (LOWI) – 595nm (8 pilots)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Week 50 – 11</a:t>
            </a:r>
            <a:r>
              <a:rPr lang="en-GB" b="1" kern="100" baseline="300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Dec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Cape Town Intl. (FACT) to Johannesburg O R Tambo Intl. (FAOR) – 725nm (8 pilots)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Week 51 – 18</a:t>
            </a:r>
            <a:r>
              <a:rPr lang="en-GB" b="1" kern="100" baseline="300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Dec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Tallinn Lennart Meri (EETN) to Rovaniemi (EFRO) – 455nm (9 pilots)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Week 52 – 25</a:t>
            </a:r>
            <a:r>
              <a:rPr lang="en-GB" b="1" kern="100" baseline="300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b="1" kern="100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Dec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No Flight</a:t>
            </a:r>
          </a:p>
        </p:txBody>
      </p:sp>
    </p:spTree>
    <p:extLst>
      <p:ext uri="{BB962C8B-B14F-4D97-AF65-F5344CB8AC3E}">
        <p14:creationId xmlns:p14="http://schemas.microsoft.com/office/powerpoint/2010/main" val="366749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Screenshot</a:t>
            </a:r>
          </a:p>
        </p:txBody>
      </p:sp>
      <p:pic>
        <p:nvPicPr>
          <p:cNvPr id="6" name="Picture 5" descr="A plane flying over water&#10;&#10;AI-generated content may be incorrect.">
            <a:extLst>
              <a:ext uri="{FF2B5EF4-FFF2-40B4-BE49-F238E27FC236}">
                <a16:creationId xmlns:a16="http://schemas.microsoft.com/office/drawing/2014/main" id="{845216FC-FA7D-E0E1-E5AE-0F3384F56B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40" y="1350110"/>
            <a:ext cx="4419295" cy="3581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B6634-4F9D-F04C-B075-62F8F769A4AC}"/>
              </a:ext>
            </a:extLst>
          </p:cNvPr>
          <p:cNvSpPr txBox="1"/>
          <p:nvPr/>
        </p:nvSpPr>
        <p:spPr>
          <a:xfrm>
            <a:off x="1365195" y="4285533"/>
            <a:ext cx="244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Screenshot courtesy of: Mike Collins</a:t>
            </a:r>
          </a:p>
        </p:txBody>
      </p:sp>
    </p:spTree>
    <p:extLst>
      <p:ext uri="{BB962C8B-B14F-4D97-AF65-F5344CB8AC3E}">
        <p14:creationId xmlns:p14="http://schemas.microsoft.com/office/powerpoint/2010/main" val="229401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8AD-89B1-C1C7-8650-C38BEB1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4E085-30A3-CC0A-2BC0-478A3B1D44C9}"/>
              </a:ext>
            </a:extLst>
          </p:cNvPr>
          <p:cNvSpPr txBox="1"/>
          <p:nvPr/>
        </p:nvSpPr>
        <p:spPr>
          <a:xfrm>
            <a:off x="84444" y="1044623"/>
            <a:ext cx="311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2025 Monthly Tips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90729-5105-F93F-DFB9-B3493E0487D2}"/>
              </a:ext>
            </a:extLst>
          </p:cNvPr>
          <p:cNvSpPr txBox="1"/>
          <p:nvPr/>
        </p:nvSpPr>
        <p:spPr>
          <a:xfrm>
            <a:off x="143554" y="1502815"/>
            <a:ext cx="40466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Started series in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March</a:t>
            </a:r>
            <a:r>
              <a:rPr lang="en-GB" sz="2000" dirty="0"/>
              <a:t> – </a:t>
            </a:r>
            <a:r>
              <a:rPr lang="en-GB" sz="2000" b="1" dirty="0"/>
              <a:t>Environmental Lapse Rate - </a:t>
            </a:r>
            <a:r>
              <a:rPr lang="en-GB" sz="2000" dirty="0"/>
              <a:t>2</a:t>
            </a:r>
            <a:r>
              <a:rPr lang="en-GB" sz="2000" baseline="30000" dirty="0"/>
              <a:t>o</a:t>
            </a:r>
            <a:r>
              <a:rPr lang="en-GB" sz="2000" dirty="0"/>
              <a:t>C / 1,000ft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April</a:t>
            </a:r>
            <a:r>
              <a:rPr lang="en-GB" sz="2000" dirty="0"/>
              <a:t> – </a:t>
            </a:r>
            <a:r>
              <a:rPr lang="en-GB" sz="2000" b="1" dirty="0"/>
              <a:t>Checklist Discipline </a:t>
            </a:r>
            <a:r>
              <a:rPr lang="en-GB" sz="2000" dirty="0"/>
              <a:t>– Operation </a:t>
            </a:r>
            <a:r>
              <a:rPr lang="en-GB" sz="2000" dirty="0">
                <a:sym typeface="Wingdings" panose="05000000000000000000" pitchFamily="2" charset="2"/>
              </a:rPr>
              <a:t> Indication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May</a:t>
            </a:r>
            <a:r>
              <a:rPr lang="en-GB" sz="2000" dirty="0"/>
              <a:t> – </a:t>
            </a:r>
            <a:r>
              <a:rPr lang="en-GB" sz="2000" b="1" dirty="0"/>
              <a:t>Height on approach </a:t>
            </a:r>
            <a:r>
              <a:rPr lang="en-GB" sz="2000" dirty="0"/>
              <a:t>– Multiply by 3 &amp; add two zeros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kern="1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27B84-B773-520B-A7AD-20D3C7A4BEA8}"/>
              </a:ext>
            </a:extLst>
          </p:cNvPr>
          <p:cNvSpPr txBox="1"/>
          <p:nvPr/>
        </p:nvSpPr>
        <p:spPr>
          <a:xfrm>
            <a:off x="4419295" y="1867862"/>
            <a:ext cx="4504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July</a:t>
            </a:r>
            <a:r>
              <a:rPr lang="en-GB" sz="2000" dirty="0"/>
              <a:t> – CAA’s </a:t>
            </a:r>
            <a:r>
              <a:rPr lang="en-GB" sz="2000" b="1" dirty="0"/>
              <a:t>Skyway Code </a:t>
            </a:r>
            <a:r>
              <a:rPr lang="en-GB" sz="2000" dirty="0"/>
              <a:t>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August</a:t>
            </a:r>
            <a:r>
              <a:rPr lang="en-GB" sz="2000" dirty="0"/>
              <a:t> – </a:t>
            </a:r>
            <a:r>
              <a:rPr lang="en-GB" sz="2000" b="1" dirty="0"/>
              <a:t>Instrument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September</a:t>
            </a:r>
            <a:r>
              <a:rPr lang="en-GB" sz="2000" dirty="0"/>
              <a:t> – </a:t>
            </a:r>
            <a:r>
              <a:rPr lang="en-GB" sz="2000" b="1" dirty="0"/>
              <a:t>Use a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October</a:t>
            </a:r>
            <a:r>
              <a:rPr lang="en-GB" sz="2000" dirty="0"/>
              <a:t> – </a:t>
            </a:r>
            <a:r>
              <a:rPr lang="en-GB" sz="2000" b="1" dirty="0" err="1"/>
              <a:t>GlideX</a:t>
            </a:r>
            <a:r>
              <a:rPr lang="en-GB" sz="2000" dirty="0"/>
              <a:t>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November</a:t>
            </a:r>
            <a:r>
              <a:rPr lang="en-GB" sz="2000" dirty="0"/>
              <a:t> – </a:t>
            </a:r>
            <a:r>
              <a:rPr lang="en-GB" sz="2000" b="1" dirty="0"/>
              <a:t>Keyboard shortcut </a:t>
            </a:r>
            <a:r>
              <a:rPr lang="en-GB" sz="2000" dirty="0"/>
              <a:t>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7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10:00h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C46F-54AF-0951-D085-618BB988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31" y="1142800"/>
            <a:ext cx="2857899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F2E-B60B-4EB6-26A2-1FBA57C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VATSIM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F29-034C-0F14-FD57-3D0A0EA2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605" y="1191273"/>
            <a:ext cx="5191970" cy="464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Cambridge (EGSC)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4B57B-1B29-F5C6-4E9E-7D4F56EEB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094451"/>
            <a:ext cx="1448570" cy="657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61C313-95E5-582C-659B-1070D74AB530}"/>
              </a:ext>
            </a:extLst>
          </p:cNvPr>
          <p:cNvSpPr txBox="1"/>
          <p:nvPr/>
        </p:nvSpPr>
        <p:spPr>
          <a:xfrm>
            <a:off x="4055023" y="4866501"/>
            <a:ext cx="5044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https://vatsim-radar.com/events/17794</a:t>
            </a:r>
            <a:r>
              <a:rPr lang="en-GB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ED85C-CC2F-0E30-A8AD-C792B8B8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919509"/>
            <a:ext cx="4926518" cy="2760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3BE68-3BA2-DE55-3348-1A014C730421}"/>
              </a:ext>
            </a:extLst>
          </p:cNvPr>
          <p:cNvSpPr txBox="1"/>
          <p:nvPr/>
        </p:nvSpPr>
        <p:spPr>
          <a:xfrm>
            <a:off x="5400629" y="2330136"/>
            <a:ext cx="32944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B2B33"/>
                </a:solidFill>
                <a:effectLst/>
              </a:rPr>
              <a:t>VATSIM UK celebrate the run up to Christmas by staffing Cambridge Airport</a:t>
            </a:r>
            <a:r>
              <a:rPr lang="en-GB" sz="2400" dirty="0">
                <a:solidFill>
                  <a:srgbClr val="2B2B33"/>
                </a:solidFill>
              </a:rPr>
              <a:t> on Sunday 21</a:t>
            </a:r>
            <a:r>
              <a:rPr lang="en-GB" sz="2400" baseline="30000" dirty="0">
                <a:solidFill>
                  <a:srgbClr val="2B2B33"/>
                </a:solidFill>
              </a:rPr>
              <a:t>st</a:t>
            </a:r>
            <a:r>
              <a:rPr lang="en-GB" sz="2400" dirty="0">
                <a:solidFill>
                  <a:srgbClr val="2B2B33"/>
                </a:solidFill>
              </a:rPr>
              <a:t> December.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923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Year in Review</a:t>
            </a:r>
          </a:p>
        </p:txBody>
      </p:sp>
    </p:spTree>
    <p:extLst>
      <p:ext uri="{BB962C8B-B14F-4D97-AF65-F5344CB8AC3E}">
        <p14:creationId xmlns:p14="http://schemas.microsoft.com/office/powerpoint/2010/main" val="159786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6BCE-7477-AA5E-3198-8D84C4E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EE09-E520-51A1-F0DB-5AD8FC50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197407"/>
            <a:ext cx="4581150" cy="381762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RAF Cosford visit</a:t>
            </a:r>
          </a:p>
          <a:p>
            <a:r>
              <a:rPr lang="en-GB" dirty="0">
                <a:solidFill>
                  <a:schemeClr val="tx2"/>
                </a:solidFill>
              </a:rPr>
              <a:t>Norm’s cockpit move</a:t>
            </a:r>
          </a:p>
          <a:p>
            <a:r>
              <a:rPr lang="en-GB" dirty="0"/>
              <a:t>BFSG Polo shirts</a:t>
            </a:r>
          </a:p>
          <a:p>
            <a:r>
              <a:rPr lang="en-GB" dirty="0">
                <a:solidFill>
                  <a:schemeClr val="tx2"/>
                </a:solidFill>
              </a:rPr>
              <a:t>Facebook presence</a:t>
            </a:r>
          </a:p>
          <a:p>
            <a:r>
              <a:rPr lang="en-GB" dirty="0"/>
              <a:t>June Open Day</a:t>
            </a:r>
          </a:p>
          <a:p>
            <a:r>
              <a:rPr lang="en-GB" dirty="0">
                <a:solidFill>
                  <a:schemeClr val="tx2"/>
                </a:solidFill>
              </a:rPr>
              <a:t>New Members</a:t>
            </a:r>
          </a:p>
          <a:p>
            <a:r>
              <a:rPr lang="en-GB" dirty="0"/>
              <a:t>Opening of NatWest account</a:t>
            </a:r>
          </a:p>
          <a:p>
            <a:r>
              <a:rPr lang="en-GB" dirty="0">
                <a:solidFill>
                  <a:schemeClr val="tx2"/>
                </a:solidFill>
              </a:rPr>
              <a:t>Grant rec’d for £2,500</a:t>
            </a:r>
          </a:p>
          <a:p>
            <a:r>
              <a:rPr lang="en-GB" dirty="0"/>
              <a:t>Appointment of Officer Roles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3F1DB-85DE-FDE5-ED5F-17EE2A6E60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40" y="1197407"/>
            <a:ext cx="2901395" cy="3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BAB4-4E94-74CB-3F16-9F8A5711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2026 have in store?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C9A-33C5-0BB1-F7BD-7567F6AB7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44700"/>
            <a:ext cx="3970329" cy="381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Things to come in 2026</a:t>
            </a:r>
            <a:endParaRPr lang="en-GB" dirty="0"/>
          </a:p>
          <a:p>
            <a:endParaRPr lang="en-GB" dirty="0"/>
          </a:p>
          <a:p>
            <a:r>
              <a:rPr lang="en-GB" sz="2400" i="1" dirty="0">
                <a:solidFill>
                  <a:schemeClr val="tx2"/>
                </a:solidFill>
              </a:rPr>
              <a:t>20</a:t>
            </a:r>
            <a:r>
              <a:rPr lang="en-GB" sz="2400" i="1" baseline="30000" dirty="0">
                <a:solidFill>
                  <a:schemeClr val="tx2"/>
                </a:solidFill>
              </a:rPr>
              <a:t>th</a:t>
            </a:r>
            <a:r>
              <a:rPr lang="en-GB" sz="2400" i="1" dirty="0">
                <a:solidFill>
                  <a:schemeClr val="tx2"/>
                </a:solidFill>
              </a:rPr>
              <a:t> anniversary </a:t>
            </a:r>
            <a:r>
              <a:rPr lang="en-GB" sz="2400" dirty="0"/>
              <a:t>of BFSG!</a:t>
            </a:r>
          </a:p>
          <a:p>
            <a:endParaRPr lang="en-GB" sz="2400" dirty="0"/>
          </a:p>
          <a:p>
            <a:r>
              <a:rPr lang="en-GB" sz="2400" dirty="0"/>
              <a:t>Museum visit</a:t>
            </a:r>
          </a:p>
          <a:p>
            <a:endParaRPr lang="en-GB" sz="2400" dirty="0"/>
          </a:p>
          <a:p>
            <a:r>
              <a:rPr lang="en-GB" sz="2400" dirty="0"/>
              <a:t>Arrival of BFSG computer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836C48-DF0E-EF75-20EB-0A0EE4621EFA}"/>
              </a:ext>
            </a:extLst>
          </p:cNvPr>
          <p:cNvSpPr txBox="1">
            <a:spLocks/>
          </p:cNvSpPr>
          <p:nvPr/>
        </p:nvSpPr>
        <p:spPr>
          <a:xfrm>
            <a:off x="4419295" y="1044699"/>
            <a:ext cx="3970329" cy="3817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sz="2400" dirty="0"/>
              <a:t>UK Flight Simulator show ?</a:t>
            </a:r>
          </a:p>
          <a:p>
            <a:endParaRPr lang="en-GB" sz="2400" dirty="0"/>
          </a:p>
          <a:p>
            <a:r>
              <a:rPr lang="en-GB" sz="2400" dirty="0"/>
              <a:t>Annual Open Day</a:t>
            </a:r>
          </a:p>
        </p:txBody>
      </p:sp>
    </p:spTree>
    <p:extLst>
      <p:ext uri="{BB962C8B-B14F-4D97-AF65-F5344CB8AC3E}">
        <p14:creationId xmlns:p14="http://schemas.microsoft.com/office/powerpoint/2010/main" val="411199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Monthly Meeting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044700"/>
            <a:ext cx="3970330" cy="3817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2026 Monthly Meeting Dates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6" y="1717642"/>
            <a:ext cx="1292211" cy="131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4D6D-C5B6-7B77-DFC7-71C09035CE5B}"/>
              </a:ext>
            </a:extLst>
          </p:cNvPr>
          <p:cNvSpPr txBox="1"/>
          <p:nvPr/>
        </p:nvSpPr>
        <p:spPr>
          <a:xfrm>
            <a:off x="5488230" y="1808225"/>
            <a:ext cx="32068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26th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23rd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27th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25th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13th December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9DE11-9679-7DCF-1D42-F4C226DE1DD1}"/>
              </a:ext>
            </a:extLst>
          </p:cNvPr>
          <p:cNvSpPr txBox="1"/>
          <p:nvPr/>
        </p:nvSpPr>
        <p:spPr>
          <a:xfrm>
            <a:off x="1976015" y="1808225"/>
            <a:ext cx="33772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25th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26th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24th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28th June</a:t>
            </a:r>
          </a:p>
        </p:txBody>
      </p:sp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Inter-meeting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DA3-216E-A11A-0434-9DE5BFB6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in Chippenham</a:t>
            </a:r>
          </a:p>
          <a:p>
            <a:endParaRPr lang="en-GB" dirty="0"/>
          </a:p>
          <a:p>
            <a:r>
              <a:rPr lang="en-GB" dirty="0"/>
              <a:t>Organised by Pete A</a:t>
            </a:r>
          </a:p>
          <a:p>
            <a:endParaRPr lang="en-GB" dirty="0"/>
          </a:p>
          <a:p>
            <a:r>
              <a:rPr lang="en-GB" dirty="0"/>
              <a:t>Next : </a:t>
            </a:r>
            <a:r>
              <a:rPr lang="en-GB" b="1" dirty="0"/>
              <a:t>09</a:t>
            </a:r>
            <a:r>
              <a:rPr lang="en-GB" b="1" baseline="30000" dirty="0"/>
              <a:t>th</a:t>
            </a:r>
            <a:r>
              <a:rPr lang="en-GB" b="1" dirty="0"/>
              <a:t> Jan 2026</a:t>
            </a:r>
          </a:p>
          <a:p>
            <a:endParaRPr lang="en-GB" dirty="0"/>
          </a:p>
          <a:p>
            <a:r>
              <a:rPr lang="en-GB" dirty="0"/>
              <a:t>Speak to Pete and be added to email list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66B2B0-8E69-56A6-E2DA-4DBEF33F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077" y="1350110"/>
            <a:ext cx="2132990" cy="21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Members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B6261-B2E5-8AEA-E84F-13E57034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6" y="1256609"/>
            <a:ext cx="8621328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AGM 2025</a:t>
            </a:r>
          </a:p>
        </p:txBody>
      </p:sp>
    </p:spTree>
    <p:extLst>
      <p:ext uri="{BB962C8B-B14F-4D97-AF65-F5344CB8AC3E}">
        <p14:creationId xmlns:p14="http://schemas.microsoft.com/office/powerpoint/2010/main" val="366414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F982-6A3F-B214-26B8-C9AB5239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Officer Roles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84C0C0-E103-E76B-8F51-2738998E1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83689"/>
              </p:ext>
            </p:extLst>
          </p:nvPr>
        </p:nvGraphicFramePr>
        <p:xfrm>
          <a:off x="1300162" y="952922"/>
          <a:ext cx="65436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29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0AEC-6FCC-6703-7769-B4E9E567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 Funds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B7030-EDF1-01B9-CD67-55D79B937991}"/>
              </a:ext>
            </a:extLst>
          </p:cNvPr>
          <p:cNvSpPr txBox="1"/>
          <p:nvPr/>
        </p:nvSpPr>
        <p:spPr>
          <a:xfrm>
            <a:off x="143555" y="1044700"/>
            <a:ext cx="5650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Club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2023 we asked for £40.00 per 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2024 &amp; 2025 we asked for £20.00</a:t>
            </a:r>
          </a:p>
          <a:p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4DA46-1108-5B20-38F3-253A0C926F40}"/>
              </a:ext>
            </a:extLst>
          </p:cNvPr>
          <p:cNvSpPr txBox="1"/>
          <p:nvPr/>
        </p:nvSpPr>
        <p:spPr>
          <a:xfrm>
            <a:off x="143555" y="2725890"/>
            <a:ext cx="580279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2026 we are asking for </a:t>
            </a:r>
            <a:r>
              <a:rPr lang="en-GB" sz="2400" b="1" dirty="0">
                <a:solidFill>
                  <a:srgbClr val="C00000"/>
                </a:solidFill>
              </a:rPr>
              <a:t>£20.00</a:t>
            </a:r>
          </a:p>
          <a:p>
            <a:pPr lvl="1"/>
            <a:r>
              <a:rPr lang="en-GB" sz="2000" i="1" dirty="0"/>
              <a:t>	Pay into BFSG’s NatWest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Members also purchase an entry ticket to Aerospace Bristol</a:t>
            </a:r>
          </a:p>
          <a:p>
            <a:r>
              <a:rPr lang="en-GB" sz="2400" dirty="0"/>
              <a:t>	</a:t>
            </a:r>
            <a:r>
              <a:rPr lang="en-GB" sz="2000" b="1" i="1" dirty="0">
                <a:solidFill>
                  <a:schemeClr val="tx2"/>
                </a:solidFill>
              </a:rPr>
              <a:t>£20.00</a:t>
            </a:r>
            <a:r>
              <a:rPr lang="en-GB" sz="2000" i="1" dirty="0"/>
              <a:t>, valid for 12 months</a:t>
            </a:r>
            <a:endParaRPr lang="en-GB" sz="24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6B868-DC3F-F6F7-30C8-388F1C6B2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04" y="2266340"/>
            <a:ext cx="2871541" cy="2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C3E7F3D-DEF0-4265-977E-EAE5B54FCC26}">
  <ds:schemaRefs/>
</ds:datastoreItem>
</file>

<file path=customXml/itemProps2.xml><?xml version="1.0" encoding="utf-8"?>
<ds:datastoreItem xmlns:ds="http://schemas.openxmlformats.org/officeDocument/2006/customXml" ds:itemID="{0851EA30-C342-46F4-84B5-0E82E47810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746</Words>
  <Application>Microsoft Office PowerPoint</Application>
  <PresentationFormat>On-screen Show (16:9)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Times New Roman</vt:lpstr>
      <vt:lpstr>Wingdings</vt:lpstr>
      <vt:lpstr>Office Theme</vt:lpstr>
      <vt:lpstr> Flight Simulation News December 2025</vt:lpstr>
      <vt:lpstr>BFSG News &amp; Reviews</vt:lpstr>
      <vt:lpstr>PowerPoint Presentation</vt:lpstr>
      <vt:lpstr>Monthly Meeting Dates</vt:lpstr>
      <vt:lpstr>Inter-meeting Lunches</vt:lpstr>
      <vt:lpstr>New Members Area</vt:lpstr>
      <vt:lpstr>PowerPoint Presentation</vt:lpstr>
      <vt:lpstr>BFSG Officer Roles</vt:lpstr>
      <vt:lpstr>Club Funds</vt:lpstr>
      <vt:lpstr>PowerPoint Presentation</vt:lpstr>
      <vt:lpstr>Projects</vt:lpstr>
      <vt:lpstr>Aerospace Bristol FR24 Update</vt:lpstr>
      <vt:lpstr>Formation Flying</vt:lpstr>
      <vt:lpstr>Club Computer</vt:lpstr>
      <vt:lpstr>PowerPoint Presentation</vt:lpstr>
      <vt:lpstr>GA Virtual Flying Update</vt:lpstr>
      <vt:lpstr>Heavies Virtual Flying Update</vt:lpstr>
      <vt:lpstr>BFSG Screenshot</vt:lpstr>
      <vt:lpstr>Monthly Flying Tips</vt:lpstr>
      <vt:lpstr>VATSIM Updates</vt:lpstr>
      <vt:lpstr>PowerPoint Presentation</vt:lpstr>
      <vt:lpstr>Year in Review</vt:lpstr>
      <vt:lpstr>What will 2026 have in store?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Dec25</dc:title>
  <dc:creator>Keith Iremonger</dc:creator>
  <cp:lastModifiedBy>Keith Iremonger</cp:lastModifiedBy>
  <cp:revision>205</cp:revision>
  <dcterms:created xsi:type="dcterms:W3CDTF">2017-08-01T15:40:51Z</dcterms:created>
  <dcterms:modified xsi:type="dcterms:W3CDTF">2026-01-02T10:32:28Z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