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43"/>
  </p:notesMasterIdLst>
  <p:sldIdLst>
    <p:sldId id="256" r:id="rId4"/>
    <p:sldId id="340" r:id="rId5"/>
    <p:sldId id="312" r:id="rId6"/>
    <p:sldId id="342" r:id="rId7"/>
    <p:sldId id="1624" r:id="rId8"/>
    <p:sldId id="384" r:id="rId9"/>
    <p:sldId id="365" r:id="rId10"/>
    <p:sldId id="1550" r:id="rId11"/>
    <p:sldId id="1513" r:id="rId12"/>
    <p:sldId id="1522" r:id="rId13"/>
    <p:sldId id="1544" r:id="rId14"/>
    <p:sldId id="401" r:id="rId15"/>
    <p:sldId id="1523" r:id="rId16"/>
    <p:sldId id="1524" r:id="rId17"/>
    <p:sldId id="1628" r:id="rId18"/>
    <p:sldId id="1511" r:id="rId19"/>
    <p:sldId id="1506" r:id="rId20"/>
    <p:sldId id="1622" r:id="rId21"/>
    <p:sldId id="1509" r:id="rId22"/>
    <p:sldId id="1625" r:id="rId23"/>
    <p:sldId id="1626" r:id="rId24"/>
    <p:sldId id="1621" r:id="rId25"/>
    <p:sldId id="1629" r:id="rId26"/>
    <p:sldId id="1635" r:id="rId27"/>
    <p:sldId id="1640" r:id="rId28"/>
    <p:sldId id="1609" r:id="rId29"/>
    <p:sldId id="1642" r:id="rId30"/>
    <p:sldId id="1643" r:id="rId31"/>
    <p:sldId id="1610" r:id="rId32"/>
    <p:sldId id="1611" r:id="rId33"/>
    <p:sldId id="1615" r:id="rId34"/>
    <p:sldId id="1631" r:id="rId35"/>
    <p:sldId id="1636" r:id="rId36"/>
    <p:sldId id="1637" r:id="rId37"/>
    <p:sldId id="1638" r:id="rId38"/>
    <p:sldId id="1633" r:id="rId39"/>
    <p:sldId id="1634" r:id="rId40"/>
    <p:sldId id="1630" r:id="rId41"/>
    <p:sldId id="1627" r:id="rId4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99"/>
    <a:srgbClr val="007033"/>
    <a:srgbClr val="E39A39"/>
    <a:srgbClr val="FE9202"/>
    <a:srgbClr val="E7FF01"/>
    <a:srgbClr val="1D3A00"/>
    <a:srgbClr val="5EEC3C"/>
    <a:srgbClr val="CC0099"/>
    <a:srgbClr val="6C1A00"/>
    <a:srgbClr val="00AA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23" autoAdjust="0"/>
    <p:restoredTop sz="88430" autoAdjust="0"/>
  </p:normalViewPr>
  <p:slideViewPr>
    <p:cSldViewPr>
      <p:cViewPr varScale="1">
        <p:scale>
          <a:sx n="129" d="100"/>
          <a:sy n="129" d="100"/>
        </p:scale>
        <p:origin x="702" y="90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152705" cy="1527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D18E60-4300-4729-A0D7-6AB984C3922D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533E96-F078-4B3D-A8F4-F1AF21EBC3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300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27 Jun 25 – Piper PA-28 Dakota released.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124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Sim Update 16 came out on 05 Aug 25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916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65195" y="2113635"/>
            <a:ext cx="7177135" cy="1679755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5195" y="3946095"/>
            <a:ext cx="7164342" cy="610821"/>
          </a:xfrm>
        </p:spPr>
        <p:txBody>
          <a:bodyPr>
            <a:normAutofit/>
          </a:bodyPr>
          <a:lstStyle>
            <a:lvl1pPr marL="0" indent="0" algn="r">
              <a:buNone/>
              <a:defRPr sz="2800" b="0" i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E:\websites\free-power-point-templates\2012\logos.png">
            <a:extLst>
              <a:ext uri="{FF2B5EF4-FFF2-40B4-BE49-F238E27FC236}">
                <a16:creationId xmlns:a16="http://schemas.microsoft.com/office/drawing/2014/main" id="{08B89D22-1D6E-450B-881F-4D2A4C527F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808475" y="2326213"/>
            <a:ext cx="1463784" cy="52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28470"/>
            <a:ext cx="8246070" cy="763525"/>
          </a:xfrm>
        </p:spPr>
        <p:txBody>
          <a:bodyPr>
            <a:normAutofit/>
          </a:bodyPr>
          <a:lstStyle>
            <a:lvl1pPr algn="r">
              <a:defRPr sz="36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6" y="1044700"/>
            <a:ext cx="8246070" cy="3817623"/>
          </a:xfrm>
        </p:spPr>
        <p:txBody>
          <a:bodyPr/>
          <a:lstStyle>
            <a:lvl1pPr algn="l">
              <a:defRPr sz="2800">
                <a:solidFill>
                  <a:schemeClr val="tx1"/>
                </a:solidFill>
              </a:defRPr>
            </a:lvl1pPr>
            <a:lvl2pPr algn="l">
              <a:defRPr>
                <a:solidFill>
                  <a:schemeClr val="tx1"/>
                </a:solidFill>
              </a:defRPr>
            </a:lvl2pPr>
            <a:lvl3pPr algn="l">
              <a:defRPr>
                <a:solidFill>
                  <a:schemeClr val="tx1"/>
                </a:solidFill>
              </a:defRPr>
            </a:lvl3pPr>
            <a:lvl4pPr algn="l">
              <a:defRPr>
                <a:solidFill>
                  <a:schemeClr val="tx1"/>
                </a:solidFill>
              </a:defRPr>
            </a:lvl4pPr>
            <a:lvl5pPr algn="l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1425" y="281175"/>
            <a:ext cx="6413610" cy="788682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1425" y="1044700"/>
            <a:ext cx="6413610" cy="3817625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28470"/>
            <a:ext cx="8093365" cy="763525"/>
          </a:xfrm>
        </p:spPr>
        <p:txBody>
          <a:bodyPr>
            <a:normAutofit/>
          </a:bodyPr>
          <a:lstStyle>
            <a:lvl1pPr algn="r">
              <a:defRPr sz="36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879" y="1502815"/>
            <a:ext cx="4040188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879" y="1975212"/>
            <a:ext cx="4040188" cy="2276294"/>
          </a:xfrm>
        </p:spPr>
        <p:txBody>
          <a:bodyPr/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</a:defRPr>
            </a:lvl2pPr>
            <a:lvl3pPr algn="ctr">
              <a:defRPr sz="1800">
                <a:solidFill>
                  <a:schemeClr val="tx1"/>
                </a:solidFill>
              </a:defRPr>
            </a:lvl3pPr>
            <a:lvl4pPr algn="ctr">
              <a:defRPr sz="1600">
                <a:solidFill>
                  <a:schemeClr val="tx1"/>
                </a:solidFill>
              </a:defRPr>
            </a:lvl4pPr>
            <a:lvl5pPr algn="ctr"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1502815"/>
            <a:ext cx="4041775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1975212"/>
            <a:ext cx="4041775" cy="2276294"/>
          </a:xfrm>
        </p:spPr>
        <p:txBody>
          <a:bodyPr/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</a:defRPr>
            </a:lvl2pPr>
            <a:lvl3pPr algn="ctr">
              <a:defRPr sz="1800">
                <a:solidFill>
                  <a:schemeClr val="tx1"/>
                </a:solidFill>
              </a:defRPr>
            </a:lvl3pPr>
            <a:lvl4pPr algn="ctr">
              <a:defRPr sz="1600">
                <a:solidFill>
                  <a:schemeClr val="tx1"/>
                </a:solidFill>
              </a:defRPr>
            </a:lvl4pPr>
            <a:lvl5pPr algn="ctr"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E867DF-3DCA-4725-94F0-F2B6BD747A82}"/>
              </a:ext>
            </a:extLst>
          </p:cNvPr>
          <p:cNvSpPr txBox="1"/>
          <p:nvPr userDrawn="1"/>
        </p:nvSpPr>
        <p:spPr>
          <a:xfrm>
            <a:off x="-9150" y="5213747"/>
            <a:ext cx="8389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This presentation uses a free template provided by FPPT.com</a:t>
            </a: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www.free-power-point-templates.com</a:t>
            </a:r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1drv.ms/w/c/6b8c1ebc1b383155/ESijFcn7TrpBh2gGB_GhB6MBJ545mS6Fefg9VREtr63b7A?e=PvZ2cl" TargetMode="External"/><Relationship Id="rId7" Type="http://schemas.openxmlformats.org/officeDocument/2006/relationships/image" Target="../media/image21.png"/><Relationship Id="rId2" Type="http://schemas.openxmlformats.org/officeDocument/2006/relationships/hyperlink" Target="https://1drv.ms/w/c/6b8c1ebc1b383155/EY0stfMpRmNHju6p7UI7DQgBkCls-jwmuf4rPmjD2LFPkg?e=dsWdH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hyperlink" Target="https://1drv.ms/w/c/6b8c1ebc1b383155/EeQxvlFORKdEu7VEy-gbJoMBU9Sh-tWTobX2tvHRDYs2Dw?e=ifqJCH" TargetMode="External"/><Relationship Id="rId4" Type="http://schemas.openxmlformats.org/officeDocument/2006/relationships/hyperlink" Target="https://1drv.ms/w/c/6b8c1ebc1b383155/EcDGKKycswtFqltzOekZH9oBw3YepBAdxkLKPbVnelFIiQ?e=XrdjDn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sus.com/content/glidex/" TargetMode="External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hyperlink" Target="https://www.asus.com/content/glidex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y.vatsim.net/events/espresso-express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forum.vatsim.net/t/partnership-announcement-vatsim-x-navigraph/10185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flight.center/routemap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hyperlink" Target="https://flightsim.to/file/95050/aerotunemfs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thub.com/ResetXPDR/MSFS_AutoFPS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navigraph.com/blog/simbrief-routes-europ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ustflight.com/product/pa28-181-archer-iii-xplane-12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secure.simmarket.com/brsimdesigns-brsimdesigns-aa-5b-tiger-g1000-msfs2420.phtml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yintentions.ai/price-change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hyperlink" Target="https://boomsupersonic.com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bbc.co.uk/news/articles/c20x5x0g3kqo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4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key.aero/pcpilo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9149" y="1960930"/>
            <a:ext cx="8551480" cy="1679754"/>
          </a:xfrm>
        </p:spPr>
        <p:txBody>
          <a:bodyPr>
            <a:normAutofit/>
          </a:bodyPr>
          <a:lstStyle/>
          <a:p>
            <a:br>
              <a:rPr lang="en-US" dirty="0"/>
            </a:br>
            <a:r>
              <a:rPr lang="en-US" sz="4000" b="1" dirty="0"/>
              <a:t>Flight Simulation News October 2025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5195" y="3946095"/>
            <a:ext cx="7164342" cy="61082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26 October 2025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E3055B-39DD-46A3-AB8F-04685C9D418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7985" y="336286"/>
            <a:ext cx="1517899" cy="137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203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D84A00-0D9F-C501-A032-421A636490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C58320-9D33-5BA1-5102-15F54403E4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966" y="2266340"/>
            <a:ext cx="8246070" cy="259598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6600" b="1" dirty="0"/>
              <a:t>Project Updates</a:t>
            </a:r>
          </a:p>
        </p:txBody>
      </p:sp>
    </p:spTree>
    <p:extLst>
      <p:ext uri="{BB962C8B-B14F-4D97-AF65-F5344CB8AC3E}">
        <p14:creationId xmlns:p14="http://schemas.microsoft.com/office/powerpoint/2010/main" val="14854363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DFB79-7DA8-A872-F1D6-74B39D6F7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Projects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076ACF8-6528-7441-16A8-033504CBE6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2511925"/>
              </p:ext>
            </p:extLst>
          </p:nvPr>
        </p:nvGraphicFramePr>
        <p:xfrm>
          <a:off x="143555" y="1502815"/>
          <a:ext cx="8856892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2636">
                  <a:extLst>
                    <a:ext uri="{9D8B030D-6E8A-4147-A177-3AD203B41FA5}">
                      <a16:colId xmlns:a16="http://schemas.microsoft.com/office/drawing/2014/main" val="3724687209"/>
                    </a:ext>
                  </a:extLst>
                </a:gridCol>
                <a:gridCol w="6239089">
                  <a:extLst>
                    <a:ext uri="{9D8B030D-6E8A-4147-A177-3AD203B41FA5}">
                      <a16:colId xmlns:a16="http://schemas.microsoft.com/office/drawing/2014/main" val="819314040"/>
                    </a:ext>
                  </a:extLst>
                </a:gridCol>
                <a:gridCol w="1985167">
                  <a:extLst>
                    <a:ext uri="{9D8B030D-6E8A-4147-A177-3AD203B41FA5}">
                      <a16:colId xmlns:a16="http://schemas.microsoft.com/office/drawing/2014/main" val="36297126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No.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Primary PoC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6026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Aerospace Bristol FlightRadar24 feed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Tim 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81519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Concorde Cockpit Visuals Update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Tony 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6270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Club Terms of Reference documents &amp; AGM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Keith 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42711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63140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31ECA-BBDB-7D14-52B9-5B75ED092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Aerospace Bristol FR24 Update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3A130C-EFAC-314B-55E9-36DAF7B37D1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455" y="2602074"/>
            <a:ext cx="4137429" cy="23393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3203BB-C8C7-806E-1A9F-3F585FF3E180}"/>
              </a:ext>
            </a:extLst>
          </p:cNvPr>
          <p:cNvSpPr txBox="1"/>
          <p:nvPr/>
        </p:nvSpPr>
        <p:spPr>
          <a:xfrm>
            <a:off x="113685" y="1680004"/>
            <a:ext cx="501233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BFSG is providing antenna to Aerospace Bristol (£100)</a:t>
            </a:r>
          </a:p>
          <a:p>
            <a:r>
              <a:rPr lang="en-GB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B48605-8575-39D2-9CDE-B9FCB4493894}"/>
              </a:ext>
            </a:extLst>
          </p:cNvPr>
          <p:cNvSpPr txBox="1"/>
          <p:nvPr/>
        </p:nvSpPr>
        <p:spPr>
          <a:xfrm>
            <a:off x="84444" y="1044623"/>
            <a:ext cx="5861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i="1" dirty="0">
                <a:solidFill>
                  <a:schemeClr val="tx2"/>
                </a:solidFill>
              </a:rPr>
              <a:t>flightradar24</a:t>
            </a:r>
            <a:r>
              <a:rPr lang="en-GB" sz="2400" b="1" dirty="0">
                <a:solidFill>
                  <a:schemeClr val="tx2"/>
                </a:solidFill>
              </a:rPr>
              <a:t> Install at Aerospace Bristol</a:t>
            </a:r>
          </a:p>
        </p:txBody>
      </p:sp>
      <p:pic>
        <p:nvPicPr>
          <p:cNvPr id="2050" name="Picture 3">
            <a:extLst>
              <a:ext uri="{FF2B5EF4-FFF2-40B4-BE49-F238E27FC236}">
                <a16:creationId xmlns:a16="http://schemas.microsoft.com/office/drawing/2014/main" id="{6BE21500-7601-6894-B323-EAF6B0E97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1711" y="1658916"/>
            <a:ext cx="4163564" cy="3427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17827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2655C-1BFE-81E2-4586-F0E4648AE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Aerospace Bristol Concorde Cockpit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E4671-287F-7546-4429-4AFE6EAB7E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259" y="1044701"/>
            <a:ext cx="6719021" cy="5229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>
                <a:solidFill>
                  <a:schemeClr val="tx2"/>
                </a:solidFill>
              </a:rPr>
              <a:t>Upgrading the Visuals for Concorde Cockpit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63ECBE-389C-86C0-112E-3BF1F62AAC8F}"/>
              </a:ext>
            </a:extLst>
          </p:cNvPr>
          <p:cNvSpPr txBox="1"/>
          <p:nvPr/>
        </p:nvSpPr>
        <p:spPr>
          <a:xfrm>
            <a:off x="251045" y="1609368"/>
            <a:ext cx="538989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Current visuals are using the aging FSX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We’re talking</a:t>
            </a:r>
            <a:r>
              <a:rPr lang="en-GB" kern="0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 John Derrick and John Britton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kern="0" dirty="0"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Latest proposal is to recreate a flight from Heathrow to Washington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Use a flight commentary from </a:t>
            </a:r>
            <a:r>
              <a:rPr lang="en-GB" dirty="0" err="1"/>
              <a:t>Capt</a:t>
            </a:r>
            <a:r>
              <a:rPr lang="en-GB" dirty="0"/>
              <a:t> John Hutchinson taken from a BBC film with Noel Edmunds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John has already edited the YouTube video to just leave the comments by </a:t>
            </a:r>
            <a:r>
              <a:rPr lang="en-GB" dirty="0" err="1"/>
              <a:t>Capt</a:t>
            </a:r>
            <a:r>
              <a:rPr lang="en-GB" dirty="0"/>
              <a:t> Hutchinson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1B1C5CA-255B-166F-A27F-CCD6DA3198D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5788" y="1875384"/>
            <a:ext cx="3127651" cy="22663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1C3C5BD-50C1-5A7A-160B-C25F78E9A11B}"/>
              </a:ext>
            </a:extLst>
          </p:cNvPr>
          <p:cNvSpPr txBox="1"/>
          <p:nvPr/>
        </p:nvSpPr>
        <p:spPr>
          <a:xfrm>
            <a:off x="5765305" y="4141724"/>
            <a:ext cx="31276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/>
              <a:t>Aerospace Bristol Concorde Cockpit</a:t>
            </a:r>
          </a:p>
        </p:txBody>
      </p:sp>
    </p:spTree>
    <p:extLst>
      <p:ext uri="{BB962C8B-B14F-4D97-AF65-F5344CB8AC3E}">
        <p14:creationId xmlns:p14="http://schemas.microsoft.com/office/powerpoint/2010/main" val="24050589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EC5B2-488F-0927-AEB2-A0BF29464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Club Terms of Reference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839E-2623-DC48-8D10-21BFAFC9BF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556" y="1044701"/>
            <a:ext cx="5650084" cy="2137870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>
                <a:solidFill>
                  <a:schemeClr val="tx2"/>
                </a:solidFill>
              </a:rPr>
              <a:t>We now have the following for review by the group:</a:t>
            </a:r>
          </a:p>
          <a:p>
            <a:pPr marL="0" indent="0">
              <a:buNone/>
            </a:pPr>
            <a:endParaRPr lang="en-GB" sz="1000" dirty="0">
              <a:solidFill>
                <a:schemeClr val="tx2"/>
              </a:solidFill>
            </a:endParaRPr>
          </a:p>
          <a:p>
            <a:r>
              <a:rPr lang="en-GB" sz="2000" dirty="0">
                <a:solidFill>
                  <a:schemeClr val="tx2"/>
                </a:solidFill>
                <a:hlinkClick r:id="rId2"/>
              </a:rPr>
              <a:t>BFSG Officer Roles</a:t>
            </a:r>
            <a:endParaRPr lang="en-GB" sz="2000" dirty="0">
              <a:solidFill>
                <a:schemeClr val="tx2"/>
              </a:solidFill>
            </a:endParaRPr>
          </a:p>
          <a:p>
            <a:r>
              <a:rPr lang="en-GB" sz="2000" dirty="0">
                <a:solidFill>
                  <a:schemeClr val="tx2"/>
                </a:solidFill>
                <a:hlinkClick r:id="rId3"/>
              </a:rPr>
              <a:t>BFSG Club Constitution</a:t>
            </a:r>
            <a:endParaRPr lang="en-GB" sz="2000" dirty="0">
              <a:solidFill>
                <a:schemeClr val="tx2"/>
              </a:solidFill>
            </a:endParaRPr>
          </a:p>
          <a:p>
            <a:r>
              <a:rPr lang="en-GB" sz="2000" dirty="0">
                <a:solidFill>
                  <a:schemeClr val="tx2"/>
                </a:solidFill>
                <a:hlinkClick r:id="rId4"/>
              </a:rPr>
              <a:t>BFSG Code of Ethics and Behaviour</a:t>
            </a:r>
            <a:endParaRPr lang="en-GB" sz="2000" dirty="0">
              <a:solidFill>
                <a:schemeClr val="tx2"/>
              </a:solidFill>
            </a:endParaRPr>
          </a:p>
          <a:p>
            <a:r>
              <a:rPr lang="en-GB" sz="2000" dirty="0">
                <a:solidFill>
                  <a:schemeClr val="tx2"/>
                </a:solidFill>
                <a:hlinkClick r:id="rId5"/>
              </a:rPr>
              <a:t>BFSG Privacy Policy</a:t>
            </a:r>
            <a:endParaRPr lang="en-GB" sz="2000" dirty="0">
              <a:solidFill>
                <a:schemeClr val="tx2"/>
              </a:solidFill>
            </a:endParaRPr>
          </a:p>
          <a:p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C8D868-8899-9C32-B7B5-9842CDF761B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0326" y="1121052"/>
            <a:ext cx="2050118" cy="29013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E51AA4-D5CB-DC66-0235-CA5C49DA318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4013" y="2063913"/>
            <a:ext cx="2065185" cy="29013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61EDCB-BFE8-6EDB-2CC9-58EEE98E1397}"/>
              </a:ext>
            </a:extLst>
          </p:cNvPr>
          <p:cNvSpPr txBox="1"/>
          <p:nvPr/>
        </p:nvSpPr>
        <p:spPr>
          <a:xfrm>
            <a:off x="174855" y="4357341"/>
            <a:ext cx="5497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dirty="0"/>
              <a:t>Looking to release as version 1.0 in November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dirty="0"/>
              <a:t>Endorsed at inaugural BFSG AGM in December</a:t>
            </a:r>
          </a:p>
        </p:txBody>
      </p:sp>
    </p:spTree>
    <p:extLst>
      <p:ext uri="{BB962C8B-B14F-4D97-AF65-F5344CB8AC3E}">
        <p14:creationId xmlns:p14="http://schemas.microsoft.com/office/powerpoint/2010/main" val="17204194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3F982-6A3F-B214-26B8-C9AB52393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BFSG Officer Roles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DD9941-CD7F-D3A5-7E39-9AFAC5E27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966" y="1044700"/>
            <a:ext cx="8246070" cy="3970330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Closing date for nominations: </a:t>
            </a:r>
            <a:r>
              <a:rPr lang="en-GB" b="1" dirty="0"/>
              <a:t>30</a:t>
            </a:r>
            <a:r>
              <a:rPr lang="en-GB" b="1" baseline="30000" dirty="0"/>
              <a:t>th</a:t>
            </a:r>
            <a:r>
              <a:rPr lang="en-GB" b="1" dirty="0"/>
              <a:t> Nov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/>
              <a:t>Votes via survey form will quickly follow.</a:t>
            </a:r>
          </a:p>
          <a:p>
            <a:endParaRPr lang="en-GB" dirty="0"/>
          </a:p>
          <a:p>
            <a:r>
              <a:rPr lang="en-GB" dirty="0"/>
              <a:t>Electing officer roles at AGM: </a:t>
            </a:r>
            <a:r>
              <a:rPr lang="en-GB" b="1" dirty="0"/>
              <a:t>14</a:t>
            </a:r>
            <a:r>
              <a:rPr lang="en-GB" b="1" baseline="30000" dirty="0"/>
              <a:t>th</a:t>
            </a:r>
            <a:r>
              <a:rPr lang="en-GB" b="1" dirty="0"/>
              <a:t> Dec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b="1" dirty="0"/>
              <a:t>Nominations for: </a:t>
            </a:r>
          </a:p>
          <a:p>
            <a:endParaRPr lang="en-GB" dirty="0"/>
          </a:p>
          <a:p>
            <a:pPr lvl="2" indent="-342900">
              <a:buFont typeface="Wingdings" panose="05000000000000000000" pitchFamily="2" charset="2"/>
              <a:buChar char="q"/>
            </a:pPr>
            <a:r>
              <a:rPr lang="en-GB" sz="3400" dirty="0"/>
              <a:t>Chair</a:t>
            </a:r>
          </a:p>
          <a:p>
            <a:pPr lvl="2" indent="-342900">
              <a:buFont typeface="Wingdings" panose="05000000000000000000" pitchFamily="2" charset="2"/>
              <a:buChar char="q"/>
            </a:pPr>
            <a:r>
              <a:rPr lang="en-GB" sz="3400" dirty="0"/>
              <a:t>Club Secretary</a:t>
            </a:r>
          </a:p>
          <a:p>
            <a:pPr lvl="2" indent="-342900">
              <a:buFont typeface="Wingdings" panose="05000000000000000000" pitchFamily="2" charset="2"/>
              <a:buChar char="q"/>
            </a:pPr>
            <a:r>
              <a:rPr lang="en-GB" sz="3400" dirty="0"/>
              <a:t>Treasurer</a:t>
            </a:r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A6D3EA-F4ED-0F33-F081-8551CC6E19DB}"/>
              </a:ext>
            </a:extLst>
          </p:cNvPr>
          <p:cNvSpPr txBox="1"/>
          <p:nvPr/>
        </p:nvSpPr>
        <p:spPr>
          <a:xfrm>
            <a:off x="4113885" y="2993500"/>
            <a:ext cx="366492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/>
              <a:t>Optional Role:</a:t>
            </a:r>
          </a:p>
          <a:p>
            <a:endParaRPr lang="en-GB" sz="2200" b="1" dirty="0"/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GB" sz="2600" dirty="0"/>
              <a:t>Social Secretary</a:t>
            </a:r>
          </a:p>
        </p:txBody>
      </p:sp>
    </p:spTree>
    <p:extLst>
      <p:ext uri="{BB962C8B-B14F-4D97-AF65-F5344CB8AC3E}">
        <p14:creationId xmlns:p14="http://schemas.microsoft.com/office/powerpoint/2010/main" val="35112907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D84A00-0D9F-C501-A032-421A636490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C58320-9D33-5BA1-5102-15F54403E4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965" y="1808225"/>
            <a:ext cx="8246070" cy="259598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6600" b="1" dirty="0"/>
              <a:t>BFSG Weekly </a:t>
            </a:r>
          </a:p>
          <a:p>
            <a:pPr marL="0" indent="0" algn="ctr">
              <a:buNone/>
            </a:pPr>
            <a:r>
              <a:rPr lang="en-GB" sz="6600" b="1" dirty="0"/>
              <a:t>Virtual Fly-ins Update</a:t>
            </a:r>
          </a:p>
        </p:txBody>
      </p:sp>
    </p:spTree>
    <p:extLst>
      <p:ext uri="{BB962C8B-B14F-4D97-AF65-F5344CB8AC3E}">
        <p14:creationId xmlns:p14="http://schemas.microsoft.com/office/powerpoint/2010/main" val="33680940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C1E37-9473-318B-AA87-5A3DBDBFB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GA Virtual Flying Update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1A2921-A48F-DD55-3880-CD60B305F890}"/>
              </a:ext>
            </a:extLst>
          </p:cNvPr>
          <p:cNvSpPr txBox="1"/>
          <p:nvPr/>
        </p:nvSpPr>
        <p:spPr>
          <a:xfrm>
            <a:off x="84444" y="1044623"/>
            <a:ext cx="5861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tx2"/>
                </a:solidFill>
              </a:rPr>
              <a:t>GA Virtual Flying Update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6F56E7-42F8-548B-0F5E-40021994ABD2}"/>
              </a:ext>
            </a:extLst>
          </p:cNvPr>
          <p:cNvSpPr txBox="1"/>
          <p:nvPr/>
        </p:nvSpPr>
        <p:spPr>
          <a:xfrm>
            <a:off x="296260" y="1658916"/>
            <a:ext cx="30486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Tuesday evenings, from 19:30h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PoC: Mike 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8E422C6-3554-114A-8405-5BC7FD30254F}"/>
              </a:ext>
            </a:extLst>
          </p:cNvPr>
          <p:cNvSpPr/>
          <p:nvPr/>
        </p:nvSpPr>
        <p:spPr>
          <a:xfrm>
            <a:off x="3503065" y="1044623"/>
            <a:ext cx="5556491" cy="400618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600" b="1" kern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30 Sep 25</a:t>
            </a:r>
            <a:r>
              <a:rPr lang="en-GB" sz="1600" b="1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scenic trip around the islands in the Firth of Clyde. Flight plan by Tim </a:t>
            </a:r>
            <a:r>
              <a:rPr lang="en-GB" sz="1600" b="1" kern="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GB" sz="1600" b="1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1600" b="1" kern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EGPF EGRT EGIS EGEY EGPI EGDA EGEC EGPK</a:t>
            </a:r>
            <a:r>
              <a:rPr lang="en-GB" sz="1600" b="1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(12 pilots took part).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600" b="1" kern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07 Oct 25</a:t>
            </a:r>
            <a:r>
              <a:rPr lang="en-GB" sz="1600" b="1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flight into </a:t>
            </a:r>
            <a:r>
              <a:rPr lang="en-GB" sz="1600" b="1" kern="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Lukla</a:t>
            </a:r>
            <a:r>
              <a:rPr lang="en-GB" sz="1600" b="1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Nepal. Flight plan by Dave S. </a:t>
            </a:r>
            <a:r>
              <a:rPr lang="en-GB" sz="1600" b="1" kern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VEBD VNVT VNBJ VNLD VNLK</a:t>
            </a:r>
            <a:r>
              <a:rPr lang="en-GB" sz="1600" b="1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(11 pilots took part).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600" b="1" kern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14 Oct 25</a:t>
            </a:r>
            <a:r>
              <a:rPr lang="en-GB" sz="1600" b="1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A trip from The Algarve to Gibraltar. Flight plan by Barry. </a:t>
            </a:r>
            <a:r>
              <a:rPr lang="en-GB" sz="1600" b="1" kern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LPFR LEMF LERT LEJR LXGB</a:t>
            </a:r>
            <a:r>
              <a:rPr lang="en-GB" sz="1600" b="1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(9 pilots took part)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600" b="1" kern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21 Oct 25</a:t>
            </a:r>
            <a:r>
              <a:rPr lang="en-GB" sz="1600" b="1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Gliding in The Alps. Flight plan by Pete N. </a:t>
            </a:r>
            <a:r>
              <a:rPr lang="en-GB" sz="1600" b="1" kern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LOKL LIVQ LOWZ LOWI LOIR</a:t>
            </a:r>
            <a:r>
              <a:rPr lang="en-GB" sz="1600" b="1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(8 pilots took part)</a:t>
            </a:r>
          </a:p>
        </p:txBody>
      </p:sp>
      <p:pic>
        <p:nvPicPr>
          <p:cNvPr id="7" name="Picture 6" descr="A row of small airplanes on a runway&#10;&#10;Description automatically generated">
            <a:extLst>
              <a:ext uri="{FF2B5EF4-FFF2-40B4-BE49-F238E27FC236}">
                <a16:creationId xmlns:a16="http://schemas.microsoft.com/office/drawing/2014/main" id="{9F5FBDAB-7DE0-0105-97ED-CDBE7AC3E52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555" y="3029448"/>
            <a:ext cx="3201313" cy="202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9339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C1E37-9473-318B-AA87-5A3DBDBFB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i="1" dirty="0"/>
              <a:t>Heavies</a:t>
            </a:r>
            <a:r>
              <a:rPr lang="en-GB" dirty="0"/>
              <a:t> Virtual Flying Update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1A2921-A48F-DD55-3880-CD60B305F890}"/>
              </a:ext>
            </a:extLst>
          </p:cNvPr>
          <p:cNvSpPr txBox="1"/>
          <p:nvPr/>
        </p:nvSpPr>
        <p:spPr>
          <a:xfrm>
            <a:off x="84444" y="1044623"/>
            <a:ext cx="5861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i="1" dirty="0">
                <a:solidFill>
                  <a:schemeClr val="tx2"/>
                </a:solidFill>
              </a:rPr>
              <a:t>Heavies</a:t>
            </a:r>
            <a:r>
              <a:rPr lang="en-GB" sz="2400" b="1" dirty="0">
                <a:solidFill>
                  <a:schemeClr val="tx2"/>
                </a:solidFill>
              </a:rPr>
              <a:t> Virtual Flying Update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4D5439-FF9A-C9A7-3B6D-8DB0A8916E89}"/>
              </a:ext>
            </a:extLst>
          </p:cNvPr>
          <p:cNvSpPr txBox="1"/>
          <p:nvPr/>
        </p:nvSpPr>
        <p:spPr>
          <a:xfrm>
            <a:off x="143555" y="1502815"/>
            <a:ext cx="397033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Thursdays 18:30-21:00h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Current aim: to re-fly some of our earliest flights from Q1 2009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Flights were produced by Ollie A (RIP) and Phil 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PoC: Marcus 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In addition, a combined BFSG and Aviators Eindhoven joint fly-in occurs once a month on Saturday mornings at 10:00hrs UK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b="1" kern="100" dirty="0">
              <a:cs typeface="Times New Roman" panose="02020603050405020304" pitchFamily="18" charset="0"/>
            </a:endParaRPr>
          </a:p>
          <a:p>
            <a:r>
              <a:rPr lang="en-GB" sz="1400" b="1" kern="100" dirty="0">
                <a:cs typeface="Times New Roman" panose="02020603050405020304" pitchFamily="18" charset="0"/>
              </a:rPr>
              <a:t>11</a:t>
            </a:r>
            <a:r>
              <a:rPr lang="en-GB" sz="1400" b="1" kern="100" baseline="30000" dirty="0">
                <a:cs typeface="Times New Roman" panose="02020603050405020304" pitchFamily="18" charset="0"/>
              </a:rPr>
              <a:t>th</a:t>
            </a:r>
            <a:r>
              <a:rPr lang="en-GB" sz="1400" b="1" kern="100" dirty="0">
                <a:cs typeface="Times New Roman" panose="02020603050405020304" pitchFamily="18" charset="0"/>
              </a:rPr>
              <a:t> Oct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kern="100" dirty="0">
                <a:cs typeface="Times New Roman" panose="02020603050405020304" pitchFamily="18" charset="0"/>
              </a:rPr>
              <a:t>Catania-</a:t>
            </a:r>
            <a:r>
              <a:rPr lang="en-GB" sz="1400" kern="100" dirty="0" err="1">
                <a:cs typeface="Times New Roman" panose="02020603050405020304" pitchFamily="18" charset="0"/>
              </a:rPr>
              <a:t>Fontanarossa</a:t>
            </a:r>
            <a:r>
              <a:rPr lang="en-GB" sz="1400" kern="100" dirty="0">
                <a:cs typeface="Times New Roman" panose="02020603050405020304" pitchFamily="18" charset="0"/>
              </a:rPr>
              <a:t> (LICC) to Naples-</a:t>
            </a:r>
            <a:r>
              <a:rPr lang="en-GB" sz="1400" kern="100" dirty="0" err="1">
                <a:cs typeface="Times New Roman" panose="02020603050405020304" pitchFamily="18" charset="0"/>
              </a:rPr>
              <a:t>Capodichino</a:t>
            </a:r>
            <a:r>
              <a:rPr lang="en-GB" sz="1400" kern="100" dirty="0">
                <a:cs typeface="Times New Roman" panose="02020603050405020304" pitchFamily="18" charset="0"/>
              </a:rPr>
              <a:t> Intl. (LIRN) - 211nm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400" kern="100" dirty="0"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kern="100" dirty="0">
                <a:cs typeface="Times New Roman" panose="02020603050405020304" pitchFamily="18" charset="0"/>
              </a:rPr>
              <a:t>Naples-</a:t>
            </a:r>
            <a:r>
              <a:rPr lang="en-GB" sz="1400" kern="100" dirty="0" err="1">
                <a:cs typeface="Times New Roman" panose="02020603050405020304" pitchFamily="18" charset="0"/>
              </a:rPr>
              <a:t>Capodichino</a:t>
            </a:r>
            <a:r>
              <a:rPr lang="en-GB" sz="1400" kern="100" dirty="0">
                <a:cs typeface="Times New Roman" panose="02020603050405020304" pitchFamily="18" charset="0"/>
              </a:rPr>
              <a:t> Intl. (LIRN) to Pisa Intl. (LIRP) – 249nm</a:t>
            </a:r>
            <a:endParaRPr lang="en-GB" sz="1400" b="1" kern="100" dirty="0"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DEC253C-2779-CD70-85C0-C12E2F769B8F}"/>
              </a:ext>
            </a:extLst>
          </p:cNvPr>
          <p:cNvSpPr/>
          <p:nvPr/>
        </p:nvSpPr>
        <p:spPr>
          <a:xfrm>
            <a:off x="4113886" y="1044700"/>
            <a:ext cx="4926304" cy="397033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4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Week 40 – 02 Oct </a:t>
            </a:r>
            <a:r>
              <a:rPr lang="en-GB" sz="1400" b="1" kern="1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Belgrade Nikola Tesla (LYBE) to Innsbruck (LOWI)</a:t>
            </a:r>
            <a:r>
              <a:rPr lang="en-GB" sz="14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470nm – 10 pilots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000" b="1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4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Week 41 – 09 Oct </a:t>
            </a:r>
            <a:r>
              <a:rPr lang="en-GB" sz="1400" b="1" kern="1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Reggio Calabria (LICR) to Genoa </a:t>
            </a:r>
            <a:r>
              <a:rPr lang="en-GB" sz="1400" b="1" kern="100" dirty="0" err="1">
                <a:solidFill>
                  <a:schemeClr val="tx2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Sestri</a:t>
            </a:r>
            <a:r>
              <a:rPr lang="en-GB" sz="1400" b="1" kern="1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(LIMJ) </a:t>
            </a:r>
            <a:r>
              <a:rPr lang="en-GB" sz="14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509nm – 8 pilots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000" b="1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4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Week 42 – 16 Oct </a:t>
            </a:r>
            <a:r>
              <a:rPr lang="en-GB" sz="1400" b="1" kern="1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Palma De Mallorca (LEPA) to Sion (LSGS)</a:t>
            </a:r>
            <a:r>
              <a:rPr lang="en-GB" sz="14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535nm – 8 pilots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000" b="1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4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Week 43 – 23 Oct </a:t>
            </a:r>
            <a:r>
              <a:rPr lang="en-GB" sz="1400" b="1" kern="1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Tivat (LYTV) to Santorini (LGSR)</a:t>
            </a:r>
            <a:r>
              <a:rPr lang="en-GB" sz="14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515nm – 9 pilots</a:t>
            </a:r>
          </a:p>
        </p:txBody>
      </p:sp>
    </p:spTree>
    <p:extLst>
      <p:ext uri="{BB962C8B-B14F-4D97-AF65-F5344CB8AC3E}">
        <p14:creationId xmlns:p14="http://schemas.microsoft.com/office/powerpoint/2010/main" val="36674940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C1E37-9473-318B-AA87-5A3DBDBFB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BFSG Screenshot</a:t>
            </a:r>
          </a:p>
        </p:txBody>
      </p:sp>
      <p:pic>
        <p:nvPicPr>
          <p:cNvPr id="4" name="Picture 3" descr="A plane parked on the ground&#10;&#10;AI-generated content may be incorrect.">
            <a:extLst>
              <a:ext uri="{FF2B5EF4-FFF2-40B4-BE49-F238E27FC236}">
                <a16:creationId xmlns:a16="http://schemas.microsoft.com/office/drawing/2014/main" id="{061581CD-7E36-EADB-314F-AB4251B46E5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06977"/>
            <a:ext cx="9144000" cy="373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0116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FC3F93-7F6F-4BE6-C3CC-9DC5D14BB0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4617" y="3851838"/>
            <a:ext cx="2443280" cy="1221640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sz="3600" dirty="0"/>
              <a:t>Presentation on news &amp; reviews will start at: </a:t>
            </a:r>
          </a:p>
          <a:p>
            <a:pPr marL="0" indent="0" algn="ctr">
              <a:buNone/>
            </a:pPr>
            <a:endParaRPr lang="en-GB" sz="3600" dirty="0"/>
          </a:p>
          <a:p>
            <a:pPr marL="0" indent="0" algn="ctr">
              <a:buNone/>
            </a:pPr>
            <a:r>
              <a:rPr lang="en-GB" sz="4800" dirty="0"/>
              <a:t>12:00h</a:t>
            </a:r>
          </a:p>
        </p:txBody>
      </p:sp>
      <p:pic>
        <p:nvPicPr>
          <p:cNvPr id="1026" name="Picture 2" descr="Twelve O`Clock — Stock Photo © gemenacom #2116074">
            <a:extLst>
              <a:ext uri="{FF2B5EF4-FFF2-40B4-BE49-F238E27FC236}">
                <a16:creationId xmlns:a16="http://schemas.microsoft.com/office/drawing/2014/main" id="{7D0AECBA-D449-C115-C183-25836B778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6835" y="1103148"/>
            <a:ext cx="2798423" cy="279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A14D07F-0A44-C41C-9D59-A9B3417F3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965" y="128470"/>
            <a:ext cx="8246070" cy="763525"/>
          </a:xfrm>
        </p:spPr>
        <p:txBody>
          <a:bodyPr/>
          <a:lstStyle/>
          <a:p>
            <a:r>
              <a:rPr lang="en-GB" dirty="0"/>
              <a:t>BFSG News &amp; Reviews</a:t>
            </a:r>
          </a:p>
        </p:txBody>
      </p:sp>
    </p:spTree>
    <p:extLst>
      <p:ext uri="{BB962C8B-B14F-4D97-AF65-F5344CB8AC3E}">
        <p14:creationId xmlns:p14="http://schemas.microsoft.com/office/powerpoint/2010/main" val="20068732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E98AD-89B1-C1C7-8650-C38BEB1EF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Monthly Flying Tip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EEEDCE-2900-A5D2-60E1-1DF539DBF33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260" y="1197405"/>
            <a:ext cx="1495918" cy="503944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47DFE52-65A1-F0FE-3BBF-641A63B98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6015" y="1197405"/>
            <a:ext cx="5955496" cy="46424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b="1" dirty="0">
                <a:solidFill>
                  <a:schemeClr val="tx2"/>
                </a:solidFill>
              </a:rPr>
              <a:t>Any screen, any device</a:t>
            </a:r>
          </a:p>
          <a:p>
            <a:pPr marL="0" indent="0">
              <a:buNone/>
            </a:pPr>
            <a:endParaRPr lang="en-GB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59086C-3BFD-15EC-5CC3-820D86EB64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75" y="1844830"/>
            <a:ext cx="5955496" cy="28579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42CF077-2A8B-3BE2-9524-0814FD2AF80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7985" y="1844830"/>
            <a:ext cx="1763837" cy="5766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022F9BC-653F-D02B-C439-12022D4EA96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4417" y="2660054"/>
            <a:ext cx="1777405" cy="5902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ABF4380-B472-24BA-2C69-E043F921584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1675" y="3465810"/>
            <a:ext cx="1770621" cy="5630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477064D-28AD-0BC3-21DC-70D198CEA0C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1324" y="4255400"/>
            <a:ext cx="1790973" cy="59020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13711B6-6E4D-6CBE-6C33-88CA5CD86015}"/>
              </a:ext>
            </a:extLst>
          </p:cNvPr>
          <p:cNvSpPr txBox="1"/>
          <p:nvPr/>
        </p:nvSpPr>
        <p:spPr>
          <a:xfrm>
            <a:off x="2345417" y="4750495"/>
            <a:ext cx="45868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8"/>
              </a:rPr>
              <a:t>https://www.asus.com/content/glidex/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018931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E98AD-89B1-C1C7-8650-C38BEB1EF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Monthly Flying Tip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1C9E02D-571E-D4C8-A617-5E1F150571E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0360" y="1091602"/>
            <a:ext cx="5747342" cy="36337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B6628D3-EDD8-21DD-CA17-60F0D559225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260" y="1197405"/>
            <a:ext cx="1495918" cy="50394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A8D6F01-2048-F5C7-4286-8CE7D0B3DBF8}"/>
              </a:ext>
            </a:extLst>
          </p:cNvPr>
          <p:cNvSpPr txBox="1"/>
          <p:nvPr/>
        </p:nvSpPr>
        <p:spPr>
          <a:xfrm>
            <a:off x="296260" y="1960930"/>
            <a:ext cx="27486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Extend your Windows flight simulator computer to: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 Android tablet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iPad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laptop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8A9533-A215-DFEB-241B-46B63CCB2982}"/>
              </a:ext>
            </a:extLst>
          </p:cNvPr>
          <p:cNvSpPr txBox="1"/>
          <p:nvPr/>
        </p:nvSpPr>
        <p:spPr>
          <a:xfrm>
            <a:off x="2345417" y="4750495"/>
            <a:ext cx="45868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4"/>
              </a:rPr>
              <a:t>https://www.asus.com/content/glidex/</a:t>
            </a:r>
            <a:r>
              <a:rPr lang="en-GB" dirty="0"/>
              <a:t>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C96D0E0-89C4-F18D-C032-CBA53B37F31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0652" y="2724455"/>
            <a:ext cx="1527050" cy="2190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5660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83F2E-B60B-4EB6-26A2-1FBA57CC8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VATSIM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878F29-034C-0F14-FD57-3D0A0EA203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0605" y="1191273"/>
            <a:ext cx="4581151" cy="46424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b="1" dirty="0">
                <a:solidFill>
                  <a:schemeClr val="tx2"/>
                </a:solidFill>
              </a:rPr>
              <a:t>ESPRESSO EXPRESS</a:t>
            </a:r>
          </a:p>
          <a:p>
            <a:pPr marL="0" indent="0">
              <a:buNone/>
            </a:pPr>
            <a:endParaRPr lang="en-GB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24B57B-1B29-F5C6-4E9E-7D4F56EEB8B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554" y="1094451"/>
            <a:ext cx="1448570" cy="6578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D8C048-F4B9-466A-BD14-E0E2C649EC7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554" y="1846662"/>
            <a:ext cx="5650086" cy="31647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424F00-C832-0BC8-E6E4-B2DCEAF67B37}"/>
              </a:ext>
            </a:extLst>
          </p:cNvPr>
          <p:cNvSpPr txBox="1"/>
          <p:nvPr/>
        </p:nvSpPr>
        <p:spPr>
          <a:xfrm>
            <a:off x="5946344" y="1846662"/>
            <a:ext cx="305410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VATSIM UK and VATSIM Italy invite you to take part in a fully staffed evening </a:t>
            </a:r>
          </a:p>
          <a:p>
            <a:r>
              <a:rPr lang="en-GB" b="1" dirty="0"/>
              <a:t>London Stansted </a:t>
            </a:r>
            <a:r>
              <a:rPr lang="en-GB" dirty="0"/>
              <a:t>(EGSS) and </a:t>
            </a:r>
            <a:r>
              <a:rPr lang="en-GB" b="1" dirty="0"/>
              <a:t>East Midlands </a:t>
            </a:r>
            <a:r>
              <a:rPr lang="en-GB" dirty="0"/>
              <a:t>(EGNX) </a:t>
            </a:r>
          </a:p>
          <a:p>
            <a:endParaRPr lang="en-GB" dirty="0"/>
          </a:p>
          <a:p>
            <a:r>
              <a:rPr lang="en-GB" dirty="0"/>
              <a:t>to </a:t>
            </a:r>
          </a:p>
          <a:p>
            <a:endParaRPr lang="en-GB" b="1" dirty="0"/>
          </a:p>
          <a:p>
            <a:r>
              <a:rPr lang="en-GB" b="1" dirty="0"/>
              <a:t>Milan Bergamo </a:t>
            </a:r>
            <a:r>
              <a:rPr lang="en-GB" dirty="0"/>
              <a:t>(LIME).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61C313-95E5-582C-659B-1070D74AB530}"/>
              </a:ext>
            </a:extLst>
          </p:cNvPr>
          <p:cNvSpPr txBox="1"/>
          <p:nvPr/>
        </p:nvSpPr>
        <p:spPr>
          <a:xfrm>
            <a:off x="5946344" y="4756177"/>
            <a:ext cx="32125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200" dirty="0">
                <a:hlinkClick r:id="rId4"/>
              </a:rPr>
              <a:t>https://my.vatsim.net/events/espresso-express</a:t>
            </a:r>
            <a:r>
              <a:rPr lang="en-GB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792302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83F2E-B60B-4EB6-26A2-1FBA57CC8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VATSIM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878F29-034C-0F14-FD57-3D0A0EA203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0605" y="1191273"/>
            <a:ext cx="6719020" cy="46424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b="1" dirty="0" err="1">
                <a:solidFill>
                  <a:schemeClr val="tx2"/>
                </a:solidFill>
              </a:rPr>
              <a:t>Navigraph</a:t>
            </a:r>
            <a:r>
              <a:rPr lang="en-GB" b="1" dirty="0">
                <a:solidFill>
                  <a:schemeClr val="tx2"/>
                </a:solidFill>
              </a:rPr>
              <a:t> Partnership Announcement</a:t>
            </a:r>
          </a:p>
          <a:p>
            <a:pPr marL="0" indent="0">
              <a:buNone/>
            </a:pPr>
            <a:endParaRPr lang="en-GB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24B57B-1B29-F5C6-4E9E-7D4F56EEB8B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554" y="1094451"/>
            <a:ext cx="1448570" cy="6578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424F00-C832-0BC8-E6E4-B2DCEAF67B37}"/>
              </a:ext>
            </a:extLst>
          </p:cNvPr>
          <p:cNvSpPr txBox="1"/>
          <p:nvPr/>
        </p:nvSpPr>
        <p:spPr>
          <a:xfrm>
            <a:off x="5030116" y="2113635"/>
            <a:ext cx="39703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222222"/>
                </a:solidFill>
                <a:effectLst/>
                <a:latin typeface="-apple-system"/>
              </a:rPr>
              <a:t>Real-world navigation data powering VATSIM’s systems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b="0" i="0" dirty="0">
              <a:solidFill>
                <a:srgbClr val="222222"/>
              </a:solidFill>
              <a:effectLst/>
              <a:latin typeface="-apple-system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222222"/>
                </a:solidFill>
                <a:effectLst/>
                <a:latin typeface="-apple-system"/>
              </a:rPr>
              <a:t>Sector files and downloads prepared and delivered by </a:t>
            </a:r>
            <a:r>
              <a:rPr lang="en-GB" b="0" i="0" dirty="0" err="1">
                <a:solidFill>
                  <a:srgbClr val="222222"/>
                </a:solidFill>
                <a:effectLst/>
                <a:latin typeface="-apple-system"/>
              </a:rPr>
              <a:t>AeroNav</a:t>
            </a:r>
            <a:endParaRPr lang="en-GB" b="0" i="0" dirty="0">
              <a:solidFill>
                <a:srgbClr val="222222"/>
              </a:solidFill>
              <a:effectLst/>
              <a:latin typeface="-apple-system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b="0" i="0" dirty="0">
              <a:solidFill>
                <a:srgbClr val="222222"/>
              </a:solidFill>
              <a:effectLst/>
              <a:latin typeface="-apple-system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222222"/>
                </a:solidFill>
                <a:effectLst/>
                <a:latin typeface="-apple-system"/>
              </a:rPr>
              <a:t>Improved experience for virtual controllers using tools like </a:t>
            </a:r>
            <a:r>
              <a:rPr lang="en-GB" b="0" i="0" dirty="0" err="1">
                <a:solidFill>
                  <a:srgbClr val="222222"/>
                </a:solidFill>
                <a:effectLst/>
                <a:latin typeface="-apple-system"/>
              </a:rPr>
              <a:t>EuroScope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15AFE2-78B1-1D72-FFFD-8A8FEBA25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575" y="2266340"/>
            <a:ext cx="4763165" cy="19243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78B05B6-CA99-2FA8-FFB5-8761D060855C}"/>
              </a:ext>
            </a:extLst>
          </p:cNvPr>
          <p:cNvSpPr txBox="1"/>
          <p:nvPr/>
        </p:nvSpPr>
        <p:spPr>
          <a:xfrm>
            <a:off x="1044917" y="4765367"/>
            <a:ext cx="80990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400" dirty="0">
                <a:hlinkClick r:id="rId4"/>
              </a:rPr>
              <a:t>https://forum.vatsim.net/t/partnership-announcement-vatsim-x-navigraph/10185</a:t>
            </a:r>
            <a:r>
              <a:rPr lang="en-GB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493393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99BCF-93A5-69A9-7505-AA68C9844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VATSIM Updates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DA4744-54E1-D376-F585-4F31D68CDEE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8475" y="1044700"/>
            <a:ext cx="5297382" cy="37323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D12A9C8-BD15-B45F-E572-C91051E3D656}"/>
              </a:ext>
            </a:extLst>
          </p:cNvPr>
          <p:cNvSpPr txBox="1"/>
          <p:nvPr/>
        </p:nvSpPr>
        <p:spPr>
          <a:xfrm>
            <a:off x="4518989" y="4760482"/>
            <a:ext cx="458686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600" dirty="0">
                <a:hlinkClick r:id="rId3"/>
              </a:rPr>
              <a:t>https://www.worldflight.center/routemap</a:t>
            </a:r>
            <a:r>
              <a:rPr lang="en-GB" sz="1600" dirty="0"/>
              <a:t> 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B08A4A0-F939-C1C6-3A87-7DEE693388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0605" y="1191273"/>
            <a:ext cx="1985165" cy="46424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b="1" dirty="0" err="1">
                <a:solidFill>
                  <a:schemeClr val="tx2"/>
                </a:solidFill>
              </a:rPr>
              <a:t>WorldFlight</a:t>
            </a:r>
            <a:r>
              <a:rPr lang="en-GB" b="1" dirty="0">
                <a:solidFill>
                  <a:schemeClr val="tx2"/>
                </a:solidFill>
              </a:rPr>
              <a:t> 2025</a:t>
            </a:r>
          </a:p>
          <a:p>
            <a:pPr marL="0" indent="0">
              <a:buNone/>
            </a:pPr>
            <a:endParaRPr lang="en-GB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E6BE684-F0A6-2056-8A58-9C59713962E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554" y="1094451"/>
            <a:ext cx="1448570" cy="65789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F9F994D-EAD9-A656-5A57-7F9A755EDE64}"/>
              </a:ext>
            </a:extLst>
          </p:cNvPr>
          <p:cNvSpPr txBox="1"/>
          <p:nvPr/>
        </p:nvSpPr>
        <p:spPr>
          <a:xfrm>
            <a:off x="143555" y="2061393"/>
            <a:ext cx="351221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Sat 01st Nov - Sat 08th Nov 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Scenery list provided (both </a:t>
            </a:r>
            <a:r>
              <a:rPr lang="en-GB" dirty="0" err="1"/>
              <a:t>payware</a:t>
            </a:r>
            <a:r>
              <a:rPr lang="en-GB" dirty="0"/>
              <a:t> and freeware)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Started in 1999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anyone can fly along and join the event at any time of the day</a:t>
            </a:r>
          </a:p>
        </p:txBody>
      </p:sp>
    </p:spTree>
    <p:extLst>
      <p:ext uri="{BB962C8B-B14F-4D97-AF65-F5344CB8AC3E}">
        <p14:creationId xmlns:p14="http://schemas.microsoft.com/office/powerpoint/2010/main" val="39399947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99BCF-93A5-69A9-7505-AA68C9844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VATSIM Updates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B08A4A0-F939-C1C6-3A87-7DEE693388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0605" y="1191273"/>
            <a:ext cx="3206805" cy="46424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b="1" dirty="0">
                <a:solidFill>
                  <a:schemeClr val="tx2"/>
                </a:solidFill>
              </a:rPr>
              <a:t>Bonfires &amp; Beacons</a:t>
            </a:r>
          </a:p>
          <a:p>
            <a:pPr marL="0" indent="0">
              <a:buNone/>
            </a:pPr>
            <a:endParaRPr lang="en-GB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E6BE684-F0A6-2056-8A58-9C59713962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554" y="1094451"/>
            <a:ext cx="1448570" cy="65789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F9F994D-EAD9-A656-5A57-7F9A755EDE64}"/>
              </a:ext>
            </a:extLst>
          </p:cNvPr>
          <p:cNvSpPr txBox="1"/>
          <p:nvPr/>
        </p:nvSpPr>
        <p:spPr>
          <a:xfrm>
            <a:off x="143556" y="2061393"/>
            <a:ext cx="36649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Sun 02</a:t>
            </a:r>
            <a:r>
              <a:rPr lang="en-GB" baseline="30000" dirty="0"/>
              <a:t>nd</a:t>
            </a:r>
            <a:r>
              <a:rPr lang="en-GB" dirty="0"/>
              <a:t> Nov over Sussex airspace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19:30h to 22:00h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VATSIM UK &amp; </a:t>
            </a:r>
            <a:r>
              <a:rPr lang="en-GB" dirty="0" err="1"/>
              <a:t>Orbx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Deanland</a:t>
            </a:r>
            <a:r>
              <a:rPr lang="en-GB" dirty="0"/>
              <a:t> (EGKL)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Shoreham (EGKA)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Lydd (EGMD)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AE76B4-A8A3-2049-4C53-44F7126727E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0852" y="1930321"/>
            <a:ext cx="4944748" cy="262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0965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D84A00-0D9F-C501-A032-421A636490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C58320-9D33-5BA1-5102-15F54403E4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965" y="1808225"/>
            <a:ext cx="8246070" cy="259598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6600" b="1" dirty="0"/>
              <a:t>BFSG Flight Simulator News &amp; Reviews</a:t>
            </a:r>
          </a:p>
        </p:txBody>
      </p:sp>
    </p:spTree>
    <p:extLst>
      <p:ext uri="{BB962C8B-B14F-4D97-AF65-F5344CB8AC3E}">
        <p14:creationId xmlns:p14="http://schemas.microsoft.com/office/powerpoint/2010/main" val="15978682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E71F8-E745-B31B-93F6-3A6854329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AerotuneMFS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E66BAD-7EC5-EAF6-C3B0-491467123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972" y="1871708"/>
            <a:ext cx="3970329" cy="3021577"/>
          </a:xfrm>
        </p:spPr>
        <p:txBody>
          <a:bodyPr>
            <a:normAutofit lnSpcReduction="10000"/>
          </a:bodyPr>
          <a:lstStyle/>
          <a:p>
            <a:r>
              <a:rPr lang="en-GB" sz="1800" dirty="0"/>
              <a:t>AI-powered Performance Optimizer</a:t>
            </a:r>
          </a:p>
          <a:p>
            <a:r>
              <a:rPr lang="en-GB" sz="1800" dirty="0"/>
              <a:t>For MSFS 2020 and 2024</a:t>
            </a:r>
          </a:p>
          <a:p>
            <a:r>
              <a:rPr lang="en-GB" sz="1800" dirty="0"/>
              <a:t>Tunes parameters like TLOD*, Object LOD, cloud quality, and shadows</a:t>
            </a:r>
          </a:p>
          <a:p>
            <a:r>
              <a:rPr lang="en-GB" sz="1800" dirty="0"/>
              <a:t>uses live telemetry and optional machine-learning models to make small, real-time adjustments </a:t>
            </a:r>
          </a:p>
          <a:p>
            <a:r>
              <a:rPr lang="en-GB" sz="1800" dirty="0"/>
              <a:t>Connects through </a:t>
            </a:r>
            <a:r>
              <a:rPr lang="en-GB" sz="1800" dirty="0" err="1"/>
              <a:t>SimConnect</a:t>
            </a:r>
            <a:endParaRPr lang="en-GB" sz="1800" dirty="0"/>
          </a:p>
          <a:p>
            <a:endParaRPr lang="en-GB" sz="1100" dirty="0"/>
          </a:p>
          <a:p>
            <a:pPr marL="0" indent="0">
              <a:buNone/>
            </a:pPr>
            <a:r>
              <a:rPr lang="en-GB" sz="2000" b="1" dirty="0"/>
              <a:t>COST: FREE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F58D3B-248C-22DD-CE2C-0A6BC6A7876A}"/>
              </a:ext>
            </a:extLst>
          </p:cNvPr>
          <p:cNvSpPr txBox="1"/>
          <p:nvPr/>
        </p:nvSpPr>
        <p:spPr>
          <a:xfrm>
            <a:off x="2567823" y="1061666"/>
            <a:ext cx="4275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tx2"/>
                </a:solidFill>
              </a:rPr>
              <a:t>AeroTuneMFS</a:t>
            </a:r>
            <a:endParaRPr lang="en-GB" sz="2800" b="1" dirty="0">
              <a:solidFill>
                <a:schemeClr val="tx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2325D8-C9F1-1FB0-4998-E73C8559E42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2603" y="1060180"/>
            <a:ext cx="1361414" cy="4989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EE3B49-8395-38DE-59B1-CC6417C33BA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4102" y="1662240"/>
            <a:ext cx="4089571" cy="28771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F9909EF-1D66-F2C5-3051-F5463AC51E51}"/>
              </a:ext>
            </a:extLst>
          </p:cNvPr>
          <p:cNvSpPr txBox="1"/>
          <p:nvPr/>
        </p:nvSpPr>
        <p:spPr>
          <a:xfrm>
            <a:off x="4557132" y="4694108"/>
            <a:ext cx="45868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dirty="0">
                <a:hlinkClick r:id="rId4"/>
              </a:rPr>
              <a:t>https://flightsim.to/file/95050/aerotunemfs</a:t>
            </a:r>
            <a:r>
              <a:rPr lang="en-GB" dirty="0"/>
              <a:t> 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B5625650-A41D-7820-9D5E-B1E51F1F1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555" y="1078581"/>
            <a:ext cx="935242" cy="49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B1997C4-31A1-E25D-AEF7-0154F6EFD047}"/>
              </a:ext>
            </a:extLst>
          </p:cNvPr>
          <p:cNvSpPr txBox="1"/>
          <p:nvPr/>
        </p:nvSpPr>
        <p:spPr>
          <a:xfrm>
            <a:off x="0" y="4862229"/>
            <a:ext cx="22814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* TLOD = terrain level of detail</a:t>
            </a:r>
          </a:p>
        </p:txBody>
      </p:sp>
    </p:spTree>
    <p:extLst>
      <p:ext uri="{BB962C8B-B14F-4D97-AF65-F5344CB8AC3E}">
        <p14:creationId xmlns:p14="http://schemas.microsoft.com/office/powerpoint/2010/main" val="32227711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B6590-1E01-40ED-8D5C-6B2D0FFBF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Auto FPS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AE9479-EA9A-D707-AF82-DFDF1CDC60B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3640" y="1197405"/>
            <a:ext cx="2946388" cy="34149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9F7962-DED1-6D4F-3383-0DDE7406C7F6}"/>
              </a:ext>
            </a:extLst>
          </p:cNvPr>
          <p:cNvSpPr txBox="1"/>
          <p:nvPr/>
        </p:nvSpPr>
        <p:spPr>
          <a:xfrm>
            <a:off x="1212490" y="1062004"/>
            <a:ext cx="4275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2"/>
                </a:solidFill>
              </a:rPr>
              <a:t>Auto FPS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63046BDF-B9C9-1998-8C04-2F38BAF0C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555" y="1078581"/>
            <a:ext cx="935242" cy="49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659263A-F0DF-4F80-8136-EF22C251B9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972" y="1871708"/>
            <a:ext cx="5236963" cy="3021577"/>
          </a:xfrm>
        </p:spPr>
        <p:txBody>
          <a:bodyPr>
            <a:normAutofit/>
          </a:bodyPr>
          <a:lstStyle/>
          <a:p>
            <a:r>
              <a:rPr lang="en-GB" sz="1800" dirty="0"/>
              <a:t>Been around since 2024</a:t>
            </a:r>
          </a:p>
          <a:p>
            <a:r>
              <a:rPr lang="en-GB" sz="1800" dirty="0"/>
              <a:t>Available for MSFS 2020 and 2024</a:t>
            </a:r>
          </a:p>
          <a:p>
            <a:r>
              <a:rPr lang="en-GB" sz="1800" dirty="0"/>
              <a:t>dynamically adjusts simulator settings to maintain a desired FPS (frames per sec)</a:t>
            </a:r>
          </a:p>
          <a:p>
            <a:r>
              <a:rPr lang="en-GB" sz="1800" dirty="0"/>
              <a:t>adjusts 2 settings:</a:t>
            </a:r>
          </a:p>
          <a:p>
            <a:pPr lvl="1"/>
            <a:r>
              <a:rPr lang="en-GB" sz="1800" dirty="0"/>
              <a:t>terrain level of detail (TLOD)</a:t>
            </a:r>
          </a:p>
          <a:p>
            <a:pPr lvl="1"/>
            <a:r>
              <a:rPr lang="en-GB" sz="1800" dirty="0"/>
              <a:t>cloud quality</a:t>
            </a:r>
          </a:p>
          <a:p>
            <a:endParaRPr lang="en-GB" sz="1800" dirty="0"/>
          </a:p>
          <a:p>
            <a:pPr marL="0" indent="0">
              <a:buNone/>
            </a:pPr>
            <a:r>
              <a:rPr lang="en-GB" sz="2000" b="1" dirty="0"/>
              <a:t>COST: FREE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A3B786-DBEA-8986-282B-104725E9EFFB}"/>
              </a:ext>
            </a:extLst>
          </p:cNvPr>
          <p:cNvSpPr txBox="1"/>
          <p:nvPr/>
        </p:nvSpPr>
        <p:spPr>
          <a:xfrm>
            <a:off x="4554940" y="4771581"/>
            <a:ext cx="458686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600" dirty="0">
                <a:hlinkClick r:id="rId4"/>
              </a:rPr>
              <a:t>https://github.com/ResetXPDR/MSFS_AutoFPS</a:t>
            </a:r>
            <a:r>
              <a:rPr lang="en-GB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37371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1F1CB-20A3-C3AC-C744-EBB28EC7F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Navigraph</a:t>
            </a:r>
            <a:r>
              <a:rPr lang="en-GB" dirty="0"/>
              <a:t> European Real World Routes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DD2AD0-09C6-8BED-96DC-67F501B73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966" y="1808226"/>
            <a:ext cx="4586868" cy="305409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sz="2000" b="1" dirty="0"/>
              <a:t>16 Oct 25</a:t>
            </a:r>
          </a:p>
          <a:p>
            <a:r>
              <a:rPr lang="en-GB" sz="2000" dirty="0" err="1"/>
              <a:t>SimBrief</a:t>
            </a:r>
            <a:r>
              <a:rPr lang="en-GB" sz="2000" dirty="0"/>
              <a:t> has integrated real-world routes data for most flights within Europe</a:t>
            </a:r>
          </a:p>
          <a:p>
            <a:endParaRPr lang="en-GB" sz="2000" dirty="0"/>
          </a:p>
          <a:p>
            <a:r>
              <a:rPr lang="en-GB" sz="2000" dirty="0"/>
              <a:t>A new green label marked Real World next to the route string</a:t>
            </a:r>
          </a:p>
          <a:p>
            <a:pPr marL="0" indent="0">
              <a:buNone/>
            </a:pPr>
            <a:endParaRPr lang="en-GB" sz="2000" b="1" dirty="0"/>
          </a:p>
          <a:p>
            <a:pPr marL="0" indent="0">
              <a:buNone/>
            </a:pPr>
            <a:endParaRPr lang="en-GB" sz="2000" b="1" dirty="0"/>
          </a:p>
          <a:p>
            <a:pPr marL="0" indent="0">
              <a:buNone/>
            </a:pPr>
            <a:r>
              <a:rPr lang="en-GB" sz="2000" b="1" dirty="0"/>
              <a:t>COST: FREE for </a:t>
            </a:r>
            <a:r>
              <a:rPr lang="en-GB" sz="2000" b="1" dirty="0" err="1"/>
              <a:t>Navigraph</a:t>
            </a:r>
            <a:r>
              <a:rPr lang="en-GB" sz="2000" b="1" dirty="0"/>
              <a:t> users</a:t>
            </a:r>
          </a:p>
          <a:p>
            <a:endParaRPr lang="en-GB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008781-EE5B-4B41-3936-471BD3001248}"/>
              </a:ext>
            </a:extLst>
          </p:cNvPr>
          <p:cNvSpPr txBox="1"/>
          <p:nvPr/>
        </p:nvSpPr>
        <p:spPr>
          <a:xfrm>
            <a:off x="2128722" y="1079399"/>
            <a:ext cx="3970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2"/>
                </a:solidFill>
              </a:rPr>
              <a:t>European Routes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F4C933-1D09-FB41-88F5-31BA2BB8DC47}"/>
              </a:ext>
            </a:extLst>
          </p:cNvPr>
          <p:cNvSpPr txBox="1"/>
          <p:nvPr/>
        </p:nvSpPr>
        <p:spPr>
          <a:xfrm>
            <a:off x="4585680" y="4790792"/>
            <a:ext cx="458686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600" dirty="0">
                <a:hlinkClick r:id="rId2"/>
              </a:rPr>
              <a:t>https://navigraph.com/blog/simbrief-routes-europe</a:t>
            </a:r>
            <a:r>
              <a:rPr lang="en-GB" sz="1600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6030E4-F28C-CBCD-3517-FF7015458B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036" y="1059982"/>
            <a:ext cx="1648055" cy="5620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597E98-3D6C-6EA8-A951-47A2FB2E8FE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9251" y="1666785"/>
            <a:ext cx="3215268" cy="284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3023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D84A00-0D9F-C501-A032-421A636490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C58320-9D33-5BA1-5102-15F54403E4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966" y="2266340"/>
            <a:ext cx="8246070" cy="259598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6600" b="1" dirty="0"/>
              <a:t>Parish Notices</a:t>
            </a:r>
          </a:p>
        </p:txBody>
      </p:sp>
    </p:spTree>
    <p:extLst>
      <p:ext uri="{BB962C8B-B14F-4D97-AF65-F5344CB8AC3E}">
        <p14:creationId xmlns:p14="http://schemas.microsoft.com/office/powerpoint/2010/main" val="18145444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2C19D-961F-914A-BFC7-796894E7B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Just Flight PA-28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E40843-1A8D-DCF1-9AEB-5EF87ECDF0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555" y="1960930"/>
            <a:ext cx="3970329" cy="3182570"/>
          </a:xfrm>
        </p:spPr>
        <p:txBody>
          <a:bodyPr>
            <a:normAutofit/>
          </a:bodyPr>
          <a:lstStyle/>
          <a:p>
            <a:r>
              <a:rPr lang="en-GB" sz="2000" dirty="0"/>
              <a:t>Archer III from Just Flight and </a:t>
            </a:r>
            <a:r>
              <a:rPr lang="en-GB" sz="2000" dirty="0" err="1"/>
              <a:t>Thranda</a:t>
            </a:r>
            <a:r>
              <a:rPr lang="en-GB" sz="2000" dirty="0"/>
              <a:t> Design</a:t>
            </a:r>
          </a:p>
          <a:p>
            <a:r>
              <a:rPr lang="en-GB" sz="2000" dirty="0"/>
              <a:t>six paint schemes </a:t>
            </a:r>
          </a:p>
          <a:p>
            <a:r>
              <a:rPr lang="en-GB" sz="2000" dirty="0"/>
              <a:t>XP12 visual upgrades</a:t>
            </a:r>
          </a:p>
          <a:p>
            <a:r>
              <a:rPr lang="en-GB" sz="2000" dirty="0"/>
              <a:t>fully reworked flight dynamics</a:t>
            </a:r>
          </a:p>
          <a:p>
            <a:r>
              <a:rPr lang="en-GB" sz="2000" dirty="0"/>
              <a:t>new multi-function EFB tablet</a:t>
            </a:r>
          </a:p>
          <a:p>
            <a:pPr marL="0" indent="0">
              <a:buNone/>
            </a:pPr>
            <a:endParaRPr lang="en-GB" sz="2000" b="1" dirty="0"/>
          </a:p>
          <a:p>
            <a:pPr marL="0" indent="0">
              <a:buNone/>
            </a:pPr>
            <a:r>
              <a:rPr lang="en-GB" sz="2000" b="1" dirty="0"/>
              <a:t>COST: £30.49 </a:t>
            </a:r>
          </a:p>
          <a:p>
            <a:pPr marL="0" indent="0">
              <a:buNone/>
            </a:pPr>
            <a:r>
              <a:rPr lang="en-GB" sz="1400" b="1" dirty="0"/>
              <a:t>20% discount for owners of the XP-11 Archer III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5244D6-6447-3D1A-19CA-23AC1DAAB86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555" y="1117988"/>
            <a:ext cx="1696538" cy="5415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466269-2A0C-4873-F15C-072155D4A450}"/>
              </a:ext>
            </a:extLst>
          </p:cNvPr>
          <p:cNvSpPr txBox="1"/>
          <p:nvPr/>
        </p:nvSpPr>
        <p:spPr>
          <a:xfrm>
            <a:off x="1992799" y="1138406"/>
            <a:ext cx="2579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2"/>
                </a:solidFill>
              </a:rPr>
              <a:t>PA-28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6D128A-1AFE-A739-FC6B-FB6815032CDB}"/>
              </a:ext>
            </a:extLst>
          </p:cNvPr>
          <p:cNvSpPr txBox="1"/>
          <p:nvPr/>
        </p:nvSpPr>
        <p:spPr>
          <a:xfrm>
            <a:off x="3503065" y="4835723"/>
            <a:ext cx="55947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400" dirty="0">
                <a:hlinkClick r:id="rId3"/>
              </a:rPr>
              <a:t>https://www.justflight.com/product/pa28-181-archer-iii-xplane-12</a:t>
            </a:r>
            <a:r>
              <a:rPr lang="en-GB" sz="1400" dirty="0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79AD38D-6BD9-787E-E078-137466EE974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0433" y="4398500"/>
            <a:ext cx="494802" cy="4535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9695C7-BAC7-7CA5-4803-E9385E5A2BA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4981" y="1166257"/>
            <a:ext cx="4564368" cy="321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6626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D4BDE-974A-6BAF-2F0A-6A06C4DA0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BRSIM DESIGNS AA-5B Tiger Update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00B86AB-1649-4889-F956-5BFADA246D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966" y="1808225"/>
            <a:ext cx="4733854" cy="3054098"/>
          </a:xfrm>
        </p:spPr>
        <p:txBody>
          <a:bodyPr>
            <a:normAutofit fontScale="92500" lnSpcReduction="20000"/>
          </a:bodyPr>
          <a:lstStyle/>
          <a:p>
            <a:r>
              <a:rPr lang="en-GB" sz="2000" dirty="0"/>
              <a:t>four-seat, light aircraft </a:t>
            </a:r>
          </a:p>
          <a:p>
            <a:r>
              <a:rPr lang="en-GB" sz="2000" dirty="0"/>
              <a:t>8 liveries</a:t>
            </a:r>
          </a:p>
          <a:p>
            <a:r>
              <a:rPr lang="en-GB" sz="2000" dirty="0"/>
              <a:t>used for touring and training</a:t>
            </a:r>
          </a:p>
          <a:p>
            <a:r>
              <a:rPr lang="en-GB" sz="2000" dirty="0"/>
              <a:t>Custom Flight Dynamics</a:t>
            </a:r>
          </a:p>
          <a:p>
            <a:r>
              <a:rPr lang="en-GB" sz="2000" dirty="0"/>
              <a:t>G1000 Dual Screen With Autopilot</a:t>
            </a:r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r>
              <a:rPr lang="en-GB" sz="2000" b="1" dirty="0"/>
              <a:t>COST: ~ £20.82</a:t>
            </a:r>
          </a:p>
          <a:p>
            <a:pPr marL="0" indent="0">
              <a:buNone/>
            </a:pPr>
            <a:r>
              <a:rPr lang="en-GB" sz="2000" b="1" dirty="0"/>
              <a:t>Special upgrade price available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46444DFA-839C-46FC-11A6-17FF6DCD0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555" y="1078581"/>
            <a:ext cx="935242" cy="49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B86161-6439-6243-10CE-562B7320C882}"/>
              </a:ext>
            </a:extLst>
          </p:cNvPr>
          <p:cNvSpPr txBox="1"/>
          <p:nvPr/>
        </p:nvSpPr>
        <p:spPr>
          <a:xfrm>
            <a:off x="1976016" y="1105409"/>
            <a:ext cx="3206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2"/>
                </a:solidFill>
              </a:rPr>
              <a:t>AA-5B Tiger G1000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B22CF1-9AE4-278C-77C3-488CE06CD83A}"/>
              </a:ext>
            </a:extLst>
          </p:cNvPr>
          <p:cNvSpPr txBox="1"/>
          <p:nvPr/>
        </p:nvSpPr>
        <p:spPr>
          <a:xfrm>
            <a:off x="1976016" y="4780055"/>
            <a:ext cx="70869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400" dirty="0">
                <a:hlinkClick r:id="rId3"/>
              </a:rPr>
              <a:t>https://secure.simmarket.com/brsimdesigns-brsimdesigns-aa-5b-tiger-g1000-msfs2420.phtml</a:t>
            </a:r>
            <a:r>
              <a:rPr lang="en-GB" sz="1400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0F08C3-B4A0-9531-F804-8CF8A6EDC91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3640" y="1112989"/>
            <a:ext cx="3206804" cy="17898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ACF106-CC88-15AF-EAFB-B8C5889447B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3639" y="3025670"/>
            <a:ext cx="3206803" cy="162577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6070D7B-F6D3-F452-CFFE-312A3043A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4794" y="991001"/>
            <a:ext cx="665225" cy="66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9171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9F337-6EB5-4C2C-9F96-D2866A151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SayIntentions.AI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36E583-DF03-49A8-5B99-0B0C738B85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966" y="2237228"/>
            <a:ext cx="4351302" cy="2625095"/>
          </a:xfrm>
        </p:spPr>
        <p:txBody>
          <a:bodyPr>
            <a:normAutofit/>
          </a:bodyPr>
          <a:lstStyle/>
          <a:p>
            <a:r>
              <a:rPr lang="en-GB" sz="2000" dirty="0"/>
              <a:t>Was $19.95 per month</a:t>
            </a:r>
          </a:p>
          <a:p>
            <a:r>
              <a:rPr lang="en-GB" sz="2000" dirty="0"/>
              <a:t>Will be $23.95 per month</a:t>
            </a:r>
          </a:p>
          <a:p>
            <a:endParaRPr lang="en-GB" sz="2000" dirty="0"/>
          </a:p>
          <a:p>
            <a:r>
              <a:rPr lang="en-GB" sz="2000" dirty="0"/>
              <a:t>Existing subscribers will continue paying their current rate indefinitely, provided their plan remains active</a:t>
            </a:r>
          </a:p>
          <a:p>
            <a:endParaRPr lang="en-GB" sz="2000" dirty="0"/>
          </a:p>
          <a:p>
            <a:endParaRPr lang="en-GB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0FADB1-0182-5FC7-3587-C96BE54D7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55" y="983204"/>
            <a:ext cx="3181794" cy="5811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6F9C7A-F8F3-7BA7-CD99-92F7F55741BE}"/>
              </a:ext>
            </a:extLst>
          </p:cNvPr>
          <p:cNvSpPr txBox="1"/>
          <p:nvPr/>
        </p:nvSpPr>
        <p:spPr>
          <a:xfrm>
            <a:off x="373403" y="1639159"/>
            <a:ext cx="4351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2"/>
                </a:solidFill>
              </a:rPr>
              <a:t>Price increases from 01 Nov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E4BA5C-B631-7495-3C20-4C597CC98E88}"/>
              </a:ext>
            </a:extLst>
          </p:cNvPr>
          <p:cNvSpPr txBox="1"/>
          <p:nvPr/>
        </p:nvSpPr>
        <p:spPr>
          <a:xfrm>
            <a:off x="4877410" y="4677657"/>
            <a:ext cx="45868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https://www.sayintentions.ai/price-change</a:t>
            </a:r>
            <a:r>
              <a:rPr lang="en-GB" dirty="0"/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A978639-BB60-D851-31D1-1F6B3A17861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8761" y="1197405"/>
            <a:ext cx="2870076" cy="335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2381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46BA1-A0F9-B4E4-21F4-A46362BCF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Microsoft Flight Simulator for Sony PS5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DD4B9-3AF9-C39F-F5F7-A9C9EBC1C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966" y="1755234"/>
            <a:ext cx="4208558" cy="1803043"/>
          </a:xfrm>
        </p:spPr>
        <p:txBody>
          <a:bodyPr>
            <a:normAutofit/>
          </a:bodyPr>
          <a:lstStyle/>
          <a:p>
            <a:r>
              <a:rPr lang="en-GB" sz="1800" dirty="0"/>
              <a:t>Coming 08 Dec 25, with SU4 integrated</a:t>
            </a:r>
          </a:p>
          <a:p>
            <a:r>
              <a:rPr lang="en-GB" sz="1800" dirty="0"/>
              <a:t>Cross-play </a:t>
            </a:r>
            <a:r>
              <a:rPr lang="en-GB" sz="1800" b="1" dirty="0"/>
              <a:t>not</a:t>
            </a:r>
            <a:r>
              <a:rPr lang="en-GB" sz="1800" dirty="0"/>
              <a:t> supported </a:t>
            </a:r>
          </a:p>
          <a:p>
            <a:r>
              <a:rPr lang="en-GB" sz="1800" dirty="0"/>
              <a:t>Marketplace purchases on PC and Xbox will </a:t>
            </a:r>
            <a:r>
              <a:rPr lang="en-GB" sz="1800" b="1" dirty="0"/>
              <a:t>not</a:t>
            </a:r>
            <a:r>
              <a:rPr lang="en-GB" sz="1800" dirty="0"/>
              <a:t> transfer to PlayStation</a:t>
            </a:r>
          </a:p>
          <a:p>
            <a:r>
              <a:rPr lang="en-GB" sz="1800" dirty="0"/>
              <a:t>Update in 2026 will support PS VR2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46CE7A-E89C-1381-BC9B-2237D0730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555" y="1078581"/>
            <a:ext cx="935242" cy="49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9AC1FE-7EED-90B6-72C9-BF9E953EACEA}"/>
              </a:ext>
            </a:extLst>
          </p:cNvPr>
          <p:cNvSpPr txBox="1"/>
          <p:nvPr/>
        </p:nvSpPr>
        <p:spPr>
          <a:xfrm>
            <a:off x="1136802" y="1062004"/>
            <a:ext cx="4351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2"/>
                </a:solidFill>
              </a:rPr>
              <a:t>MSFS2024 on PS5</a:t>
            </a:r>
          </a:p>
        </p:txBody>
      </p:sp>
      <p:pic>
        <p:nvPicPr>
          <p:cNvPr id="1026" name="Picture 2" descr="Download Enjoy the revolutionary gaming experience with the incredible ...">
            <a:extLst>
              <a:ext uri="{FF2B5EF4-FFF2-40B4-BE49-F238E27FC236}">
                <a16:creationId xmlns:a16="http://schemas.microsoft.com/office/drawing/2014/main" id="{FDB41095-9F9B-692B-8662-9AAF17486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1840" y="3623355"/>
            <a:ext cx="1424750" cy="1384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1AA3639-29AF-2096-7391-A9E0CC83EC21}"/>
              </a:ext>
            </a:extLst>
          </p:cNvPr>
          <p:cNvSpPr txBox="1"/>
          <p:nvPr/>
        </p:nvSpPr>
        <p:spPr>
          <a:xfrm>
            <a:off x="551265" y="3623356"/>
            <a:ext cx="2290575" cy="13849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GB" sz="1200" i="1" dirty="0"/>
              <a:t>“The Sony PlayStation 5 (PS5) is a cutting-edge gaming console that delivers ultra-fast load times, stunning 4K graphics, and immersive gameplay powered by its custom SSD and powerful GPU.”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D4DBD916-7747-8113-F819-13C84CC3B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7410" y="1323614"/>
            <a:ext cx="778368" cy="68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7EE3C09-0D48-94E6-61A6-69F18A8EB91A}"/>
              </a:ext>
            </a:extLst>
          </p:cNvPr>
          <p:cNvSpPr txBox="1"/>
          <p:nvPr/>
        </p:nvSpPr>
        <p:spPr>
          <a:xfrm>
            <a:off x="5875664" y="1343658"/>
            <a:ext cx="2366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The PS5 trailer showed the Boom XB-1 !</a:t>
            </a:r>
            <a:endParaRPr lang="en-GB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40806C3-D33B-F8A5-85FC-9B6A71FEBB7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7410" y="2230828"/>
            <a:ext cx="4123034" cy="24155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E9AA5E9-E0E4-D512-BD19-8E90442D885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5642" y="1696561"/>
            <a:ext cx="494802" cy="45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0500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28279-8EB0-DAE7-C647-914180CA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Boom XB-1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C5943-55DC-9DD2-48F9-C3DC1DC8F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555" y="1755233"/>
            <a:ext cx="2290575" cy="3060285"/>
          </a:xfrm>
        </p:spPr>
        <p:txBody>
          <a:bodyPr>
            <a:normAutofit/>
          </a:bodyPr>
          <a:lstStyle/>
          <a:p>
            <a:r>
              <a:rPr lang="en-GB" sz="1800" dirty="0"/>
              <a:t>Cost: </a:t>
            </a:r>
            <a:r>
              <a:rPr lang="en-GB" sz="1800" b="1" dirty="0"/>
              <a:t>FREE</a:t>
            </a:r>
          </a:p>
          <a:p>
            <a:r>
              <a:rPr lang="en-GB" sz="1800" dirty="0"/>
              <a:t>Enables Supersonic flight!</a:t>
            </a:r>
          </a:p>
          <a:p>
            <a:r>
              <a:rPr lang="en-GB" sz="1800" dirty="0"/>
              <a:t>Playable on PC, Xbox and PS5</a:t>
            </a:r>
          </a:p>
          <a:p>
            <a:endParaRPr lang="en-GB" sz="1800" dirty="0"/>
          </a:p>
          <a:p>
            <a:endParaRPr lang="en-GB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17CF7A-C905-13FD-F534-87FEA8D86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555" y="1078581"/>
            <a:ext cx="935242" cy="49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3B4A4A-F5EF-9807-8563-83491B6B7FBC}"/>
              </a:ext>
            </a:extLst>
          </p:cNvPr>
          <p:cNvSpPr txBox="1"/>
          <p:nvPr/>
        </p:nvSpPr>
        <p:spPr>
          <a:xfrm>
            <a:off x="1136802" y="1062004"/>
            <a:ext cx="4351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2"/>
                </a:solidFill>
              </a:rPr>
              <a:t>Boom XB-1 on MSFS 2024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C4D148-7A0E-343A-26D1-46CB01190DFE}"/>
              </a:ext>
            </a:extLst>
          </p:cNvPr>
          <p:cNvSpPr txBox="1"/>
          <p:nvPr/>
        </p:nvSpPr>
        <p:spPr>
          <a:xfrm>
            <a:off x="5342700" y="1100172"/>
            <a:ext cx="3713444" cy="110799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GB" b="1" dirty="0"/>
              <a:t>The Boom XB-1 (Baby Boom)</a:t>
            </a:r>
          </a:p>
          <a:p>
            <a:r>
              <a:rPr lang="en-GB" sz="1600" dirty="0"/>
              <a:t>Developed by Boom Supersonic as a scaled-down demonstrator for </a:t>
            </a:r>
            <a:r>
              <a:rPr lang="en-GB" sz="1600" i="1" dirty="0"/>
              <a:t>Overture supersonic airliner </a:t>
            </a:r>
            <a:r>
              <a:rPr lang="en-GB" sz="1600" dirty="0"/>
              <a:t>(below)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FDECF6-2F9F-41CC-74D9-C4015CAF3DF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2700" y="2198467"/>
            <a:ext cx="3713444" cy="12847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B065022-73BB-8E8E-5D12-F90117CF1417}"/>
              </a:ext>
            </a:extLst>
          </p:cNvPr>
          <p:cNvSpPr txBox="1"/>
          <p:nvPr/>
        </p:nvSpPr>
        <p:spPr>
          <a:xfrm>
            <a:off x="5342700" y="3473478"/>
            <a:ext cx="3713444" cy="15696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GB" sz="1600" b="1" dirty="0"/>
              <a:t>Maiden flight: </a:t>
            </a:r>
            <a:r>
              <a:rPr lang="en-GB" sz="1600" dirty="0"/>
              <a:t>22 Mar 24</a:t>
            </a:r>
          </a:p>
          <a:p>
            <a:r>
              <a:rPr lang="en-GB" sz="1600" b="1" dirty="0"/>
              <a:t>First Supersonic Flight: </a:t>
            </a:r>
            <a:r>
              <a:rPr lang="en-GB" sz="1600" dirty="0"/>
              <a:t>28 Jan 25</a:t>
            </a:r>
          </a:p>
          <a:p>
            <a:r>
              <a:rPr lang="en-GB" sz="1600" b="1" dirty="0"/>
              <a:t>Speed Achieved: </a:t>
            </a:r>
            <a:r>
              <a:rPr lang="en-GB" sz="1600" dirty="0"/>
              <a:t>Mach 1.1+</a:t>
            </a:r>
          </a:p>
          <a:p>
            <a:r>
              <a:rPr lang="en-GB" sz="1600" b="1" dirty="0"/>
              <a:t>Noise: </a:t>
            </a:r>
            <a:r>
              <a:rPr lang="en-GB" sz="1600" dirty="0"/>
              <a:t>No sonic boom</a:t>
            </a:r>
          </a:p>
          <a:p>
            <a:r>
              <a:rPr lang="en-GB" sz="1600" b="1" dirty="0"/>
              <a:t>Altitude reached: </a:t>
            </a:r>
            <a:r>
              <a:rPr lang="en-GB" sz="1600" dirty="0"/>
              <a:t>35,000ft</a:t>
            </a:r>
          </a:p>
          <a:p>
            <a:r>
              <a:rPr lang="en-GB" sz="1600" b="1" dirty="0"/>
              <a:t>Retired: </a:t>
            </a:r>
            <a:r>
              <a:rPr lang="en-GB" sz="1600" dirty="0"/>
              <a:t>15 Feb 25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443BC9-0358-13EC-F4F1-2EFC6ED88469}"/>
              </a:ext>
            </a:extLst>
          </p:cNvPr>
          <p:cNvSpPr txBox="1"/>
          <p:nvPr/>
        </p:nvSpPr>
        <p:spPr>
          <a:xfrm>
            <a:off x="68356" y="4832094"/>
            <a:ext cx="24989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hlinkClick r:id="rId4"/>
              </a:rPr>
              <a:t>https://boomsupersonic.com</a:t>
            </a:r>
            <a:r>
              <a:rPr lang="en-GB" sz="1400" dirty="0"/>
              <a:t>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3744DBB-5B48-4DDB-076B-06F464755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260" y="3446515"/>
            <a:ext cx="1896536" cy="128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6B958C0F-830F-062F-2B93-30FB643CF7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65"/>
          <a:stretch/>
        </p:blipFill>
        <p:spPr bwMode="auto">
          <a:xfrm>
            <a:off x="2630721" y="1621295"/>
            <a:ext cx="2400826" cy="339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94082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3F769-8AD8-D492-9EB7-59BD72DCD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Microsoft Flight Simulator Roadmap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A5A333E-4798-B613-C37D-09344A337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8007" y="1052893"/>
            <a:ext cx="7167985" cy="4031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6B04A7-8E71-AAA0-D34A-3F92EF63A4CA}"/>
              </a:ext>
            </a:extLst>
          </p:cNvPr>
          <p:cNvSpPr/>
          <p:nvPr/>
        </p:nvSpPr>
        <p:spPr>
          <a:xfrm>
            <a:off x="4419295" y="3398772"/>
            <a:ext cx="1527050" cy="76352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9649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7F607-051D-86CF-D14A-E3C9FDF35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MSFS 2020 Roadmap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7E1A54-1D9E-2707-C590-9C71BE62D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260" y="1728956"/>
            <a:ext cx="8815447" cy="3286073"/>
          </a:xfrm>
        </p:spPr>
        <p:txBody>
          <a:bodyPr>
            <a:normAutofit fontScale="92500" lnSpcReduction="20000"/>
          </a:bodyPr>
          <a:lstStyle/>
          <a:p>
            <a:r>
              <a:rPr lang="en-GB" sz="1800" b="1" dirty="0"/>
              <a:t>Sim Update 16.1</a:t>
            </a:r>
            <a:r>
              <a:rPr lang="en-GB" sz="1800" dirty="0"/>
              <a:t>: A future patch specifically aimed at fixing critical crash issues linked to Nvidia Streamline DLLs (</a:t>
            </a:r>
            <a:r>
              <a:rPr lang="en-GB" sz="1800" i="1" dirty="0"/>
              <a:t>used for AI powered graphics</a:t>
            </a:r>
            <a:r>
              <a:rPr lang="en-GB" sz="1800" dirty="0"/>
              <a:t>)</a:t>
            </a:r>
          </a:p>
          <a:p>
            <a:endParaRPr lang="en-GB" sz="1800" dirty="0"/>
          </a:p>
          <a:p>
            <a:r>
              <a:rPr lang="en-GB" sz="1800" b="1" dirty="0"/>
              <a:t>Sim Update 17</a:t>
            </a:r>
            <a:r>
              <a:rPr lang="en-GB" sz="1800" dirty="0"/>
              <a:t>: Scheduled for summer 2026, following a yearly Sim Update pattern</a:t>
            </a:r>
          </a:p>
          <a:p>
            <a:endParaRPr lang="en-GB" sz="1800" dirty="0"/>
          </a:p>
          <a:p>
            <a:endParaRPr lang="en-GB" sz="1800" dirty="0"/>
          </a:p>
          <a:p>
            <a:endParaRPr lang="en-GB" sz="1800" dirty="0"/>
          </a:p>
          <a:p>
            <a:endParaRPr lang="en-GB" sz="1800" dirty="0"/>
          </a:p>
          <a:p>
            <a:r>
              <a:rPr lang="en-GB" sz="1800" b="1" dirty="0"/>
              <a:t>City and World Updates</a:t>
            </a:r>
            <a:r>
              <a:rPr lang="en-GB" sz="1800" dirty="0"/>
              <a:t>: These will continue and be released simultaneously for both MSFS 2020 and MSFS 2024</a:t>
            </a:r>
          </a:p>
          <a:p>
            <a:endParaRPr lang="en-GB" sz="1800" dirty="0"/>
          </a:p>
          <a:p>
            <a:r>
              <a:rPr lang="en-GB" sz="1800" b="1" dirty="0"/>
              <a:t>Content Porting: </a:t>
            </a:r>
            <a:r>
              <a:rPr lang="en-GB" sz="1800" dirty="0"/>
              <a:t>Microsoft might port some aircraft and missions from MSFS 2024 to MSFS 2020 where technically feasible</a:t>
            </a:r>
          </a:p>
          <a:p>
            <a:pPr marL="0" indent="0">
              <a:buNone/>
            </a:pPr>
            <a:endParaRPr lang="en-GB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FCDC97-B0F5-96E3-8CD2-81FC7ABFE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555" y="1078581"/>
            <a:ext cx="935242" cy="49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E6A9EA-86B0-DE65-9AD9-BC5F487E8A97}"/>
              </a:ext>
            </a:extLst>
          </p:cNvPr>
          <p:cNvSpPr txBox="1"/>
          <p:nvPr/>
        </p:nvSpPr>
        <p:spPr>
          <a:xfrm>
            <a:off x="1136802" y="1062004"/>
            <a:ext cx="4351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2"/>
                </a:solidFill>
              </a:rPr>
              <a:t>MSFS 2020 Roadmap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F574FA5-D8DF-7B2E-6F07-E7C4C76B3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3785" y="3029865"/>
            <a:ext cx="2096429" cy="45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1215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7F607-051D-86CF-D14A-E3C9FDF35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MSFS 2024 Roadmap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7E1A54-1D9E-2707-C590-9C71BE62D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555" y="1771810"/>
            <a:ext cx="8856890" cy="3090513"/>
          </a:xfrm>
        </p:spPr>
        <p:txBody>
          <a:bodyPr>
            <a:normAutofit fontScale="85000" lnSpcReduction="20000"/>
          </a:bodyPr>
          <a:lstStyle/>
          <a:p>
            <a:r>
              <a:rPr lang="en-GB" sz="2400" b="1" dirty="0"/>
              <a:t>Career Mode: </a:t>
            </a:r>
            <a:r>
              <a:rPr lang="en-GB" sz="2400" dirty="0"/>
              <a:t>continues to evolve, with heavy and super-heavy cargo missions being introduced soon</a:t>
            </a:r>
          </a:p>
          <a:p>
            <a:endParaRPr lang="en-GB" sz="2400" dirty="0"/>
          </a:p>
          <a:p>
            <a:r>
              <a:rPr lang="en-GB" sz="2400" b="1" dirty="0"/>
              <a:t>Air Racing: </a:t>
            </a:r>
            <a:r>
              <a:rPr lang="en-GB" sz="2400" dirty="0"/>
              <a:t>Red Bull Air Race mode is planned for release in Dec 25</a:t>
            </a:r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r>
              <a:rPr lang="en-GB" sz="2400" b="1" dirty="0"/>
              <a:t>SU4: </a:t>
            </a:r>
            <a:r>
              <a:rPr lang="en-GB" sz="2400" dirty="0"/>
              <a:t>Sim Update 4 released this year – night lighting, performance, multi-core, atmospherics &amp; cloud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3CFF08-87AC-30BF-EAA9-0C5B58EF0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555" y="1078581"/>
            <a:ext cx="935242" cy="49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B9801F-AB7C-F5AD-C4AE-25C4CE01543F}"/>
              </a:ext>
            </a:extLst>
          </p:cNvPr>
          <p:cNvSpPr txBox="1"/>
          <p:nvPr/>
        </p:nvSpPr>
        <p:spPr>
          <a:xfrm>
            <a:off x="1136802" y="1062004"/>
            <a:ext cx="4351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2"/>
                </a:solidFill>
              </a:rPr>
              <a:t>MSFS 2024 Roadmap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839F67D-4199-BB11-F8D5-86AE86876C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97655" y="3029864"/>
            <a:ext cx="2014524" cy="916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1407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D84A00-0D9F-C501-A032-421A636490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C58320-9D33-5BA1-5102-15F54403E4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965" y="1808225"/>
            <a:ext cx="8246070" cy="259598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6600" b="1" dirty="0"/>
              <a:t>Other News</a:t>
            </a:r>
          </a:p>
        </p:txBody>
      </p:sp>
    </p:spTree>
    <p:extLst>
      <p:ext uri="{BB962C8B-B14F-4D97-AF65-F5344CB8AC3E}">
        <p14:creationId xmlns:p14="http://schemas.microsoft.com/office/powerpoint/2010/main" val="5392756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72430-8B25-AA42-FF69-7F60C5D2D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Tunnock’s</a:t>
            </a:r>
            <a:r>
              <a:rPr lang="en-GB" dirty="0"/>
              <a:t> teacakes</a:t>
            </a:r>
          </a:p>
        </p:txBody>
      </p:sp>
      <p:pic>
        <p:nvPicPr>
          <p:cNvPr id="4" name="Teacakes">
            <a:hlinkClick r:id="" action="ppaction://media"/>
            <a:extLst>
              <a:ext uri="{FF2B5EF4-FFF2-40B4-BE49-F238E27FC236}">
                <a16:creationId xmlns:a16="http://schemas.microsoft.com/office/drawing/2014/main" id="{7EDCABA2-F1E9-0554-9326-812148CAC4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23175" y="1457745"/>
            <a:ext cx="5424675" cy="30672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346640-D3F8-C778-DC39-B50EC432DC95}"/>
              </a:ext>
            </a:extLst>
          </p:cNvPr>
          <p:cNvSpPr txBox="1"/>
          <p:nvPr/>
        </p:nvSpPr>
        <p:spPr>
          <a:xfrm>
            <a:off x="364324" y="2123155"/>
            <a:ext cx="30907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60 years ago, </a:t>
            </a:r>
            <a:r>
              <a:rPr lang="en-GB" sz="1600" dirty="0" err="1"/>
              <a:t>Tunnock's</a:t>
            </a:r>
            <a:r>
              <a:rPr lang="en-GB" sz="1600" dirty="0"/>
              <a:t> teacakes were banned from RAF flights!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in the summer of 1965, a captain and student pilot forgot they had placed unwrapped teacakes above their instrument panels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DB780F-3328-7627-ABAE-3588228CBC6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150" y="985869"/>
            <a:ext cx="1508922" cy="10338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66FB4C-3061-30B3-2141-616112DBF62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0309" y="4534874"/>
            <a:ext cx="494802" cy="4535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2620D6D-2780-5BFF-05CA-9B624F568062}"/>
              </a:ext>
            </a:extLst>
          </p:cNvPr>
          <p:cNvSpPr txBox="1"/>
          <p:nvPr/>
        </p:nvSpPr>
        <p:spPr>
          <a:xfrm>
            <a:off x="3738152" y="4730747"/>
            <a:ext cx="52096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400" dirty="0">
                <a:hlinkClick r:id="rId7"/>
              </a:rPr>
              <a:t>https://www.bbc.co.uk/news/articles/c20x5x0g3kqo</a:t>
            </a:r>
            <a:r>
              <a:rPr lang="en-GB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55400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A14D07F-0A44-C41C-9D59-A9B3417F3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965" y="128470"/>
            <a:ext cx="8246070" cy="763525"/>
          </a:xfrm>
        </p:spPr>
        <p:txBody>
          <a:bodyPr/>
          <a:lstStyle/>
          <a:p>
            <a:r>
              <a:rPr lang="en-GB" dirty="0"/>
              <a:t>Monthly Meeting Dates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200E704-2605-27DD-2A85-FE5E29C5F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261" y="1044700"/>
            <a:ext cx="3970330" cy="381762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2400" b="1" dirty="0">
                <a:solidFill>
                  <a:schemeClr val="tx2"/>
                </a:solidFill>
              </a:rPr>
              <a:t>2025 Monthly Meeting Dates</a:t>
            </a:r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F079B9-122B-3AC2-7AC6-821A67FAAB65}"/>
              </a:ext>
            </a:extLst>
          </p:cNvPr>
          <p:cNvSpPr txBox="1"/>
          <p:nvPr/>
        </p:nvSpPr>
        <p:spPr>
          <a:xfrm>
            <a:off x="343085" y="3321466"/>
            <a:ext cx="3923505" cy="15081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GB" sz="2000" dirty="0"/>
              <a:t>Sun 23rd November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GB" sz="2000" dirty="0"/>
              <a:t>Normal meeting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GB" sz="2000" dirty="0"/>
              <a:t>Sun 14th December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GB" sz="2000" dirty="0"/>
              <a:t>Christmas Buffet and AGM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DBFBD2-F283-1B53-399C-F265AE48D8B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086" y="1717642"/>
            <a:ext cx="1292211" cy="13133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2B4D6D-C5B6-7B77-DFC7-71C09035CE5B}"/>
              </a:ext>
            </a:extLst>
          </p:cNvPr>
          <p:cNvSpPr txBox="1"/>
          <p:nvPr/>
        </p:nvSpPr>
        <p:spPr>
          <a:xfrm>
            <a:off x="5793640" y="1044700"/>
            <a:ext cx="3206805" cy="406265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GB" sz="2000" b="1" dirty="0"/>
              <a:t>2026 dates for your diary: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25th January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22nd February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22nd March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26th April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24th May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28th June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26th July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23rd August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27th September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25th October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22nd November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13th December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5FE0A62-9625-46FF-B7BA-CE038E866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375" y="4420952"/>
            <a:ext cx="458115" cy="458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9059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3F994-128C-5B12-5023-4144AEC00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Monthly Meeting Dates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8A9E10-9F7D-8960-DC52-E3E7D1DAA18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612" y="1193013"/>
            <a:ext cx="8398775" cy="382201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B6FD799-49B2-E236-4A80-E5ADC96D2A9F}"/>
              </a:ext>
            </a:extLst>
          </p:cNvPr>
          <p:cNvSpPr/>
          <p:nvPr/>
        </p:nvSpPr>
        <p:spPr>
          <a:xfrm>
            <a:off x="754375" y="3950487"/>
            <a:ext cx="1374345" cy="45372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80860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55377-5958-E3B9-8E5A-CA6211C57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Old flight simulator software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B2299-D6A9-CA7E-3776-5764CB4722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261" y="1658916"/>
            <a:ext cx="4886560" cy="3232245"/>
          </a:xfrm>
        </p:spPr>
        <p:txBody>
          <a:bodyPr>
            <a:normAutofit/>
          </a:bodyPr>
          <a:lstStyle/>
          <a:p>
            <a:r>
              <a:rPr lang="en-GB" sz="2400" dirty="0"/>
              <a:t>Many of us have old software..</a:t>
            </a:r>
          </a:p>
          <a:p>
            <a:endParaRPr lang="en-GB" sz="2400" dirty="0"/>
          </a:p>
          <a:p>
            <a:r>
              <a:rPr lang="en-GB" sz="2400" dirty="0"/>
              <a:t>So far, now raised: </a:t>
            </a:r>
            <a:r>
              <a:rPr lang="en-GB" sz="2400" b="1" dirty="0"/>
              <a:t>£464.00</a:t>
            </a:r>
          </a:p>
          <a:p>
            <a:endParaRPr lang="en-GB" sz="2400" b="1" dirty="0"/>
          </a:p>
          <a:p>
            <a:r>
              <a:rPr lang="en-GB" sz="2400" dirty="0"/>
              <a:t>Please continue to bring along, if happy for proceeds to go to club funds.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A00757-9815-69CC-A446-F97EDD37A62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7165" y="1197405"/>
            <a:ext cx="1733338" cy="193361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615CA3F-BC9B-A25D-E15C-A52FDD1D2E56}"/>
              </a:ext>
            </a:extLst>
          </p:cNvPr>
          <p:cNvSpPr/>
          <p:nvPr/>
        </p:nvSpPr>
        <p:spPr>
          <a:xfrm>
            <a:off x="5776951" y="3335275"/>
            <a:ext cx="3223494" cy="170643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A box of a photo software&#10;&#10;Description automatically generated with medium confidence">
            <a:extLst>
              <a:ext uri="{FF2B5EF4-FFF2-40B4-BE49-F238E27FC236}">
                <a16:creationId xmlns:a16="http://schemas.microsoft.com/office/drawing/2014/main" id="{40707F1A-C49B-3B55-4AF2-9BD4EAC7D2C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2361" y="3534771"/>
            <a:ext cx="1190219" cy="13816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2E813A-C76B-3554-9E1A-76657965DA3E}"/>
              </a:ext>
            </a:extLst>
          </p:cNvPr>
          <p:cNvSpPr txBox="1"/>
          <p:nvPr/>
        </p:nvSpPr>
        <p:spPr>
          <a:xfrm>
            <a:off x="7609411" y="3802685"/>
            <a:ext cx="1391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>
                <a:solidFill>
                  <a:schemeClr val="tx2"/>
                </a:solidFill>
              </a:rPr>
              <a:t>Anybody have this?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ABBB2A-44D0-DE06-9389-930BB0AAB2BA}"/>
              </a:ext>
            </a:extLst>
          </p:cNvPr>
          <p:cNvSpPr txBox="1"/>
          <p:nvPr/>
        </p:nvSpPr>
        <p:spPr>
          <a:xfrm>
            <a:off x="84444" y="1044623"/>
            <a:ext cx="5861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tx2"/>
                </a:solidFill>
              </a:rPr>
              <a:t>Old flight simulator software</a:t>
            </a:r>
          </a:p>
        </p:txBody>
      </p:sp>
    </p:spTree>
    <p:extLst>
      <p:ext uri="{BB962C8B-B14F-4D97-AF65-F5344CB8AC3E}">
        <p14:creationId xmlns:p14="http://schemas.microsoft.com/office/powerpoint/2010/main" val="3814622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82CA1-EF8E-DD31-702A-AF263D4C6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BFSG Merchandise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334D2F-398D-A843-B79A-1F174AD53E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260" y="1350110"/>
            <a:ext cx="5191970" cy="2137870"/>
          </a:xfrm>
        </p:spPr>
        <p:txBody>
          <a:bodyPr>
            <a:normAutofit/>
          </a:bodyPr>
          <a:lstStyle/>
          <a:p>
            <a:endParaRPr lang="en-GB" dirty="0"/>
          </a:p>
          <a:p>
            <a:pPr marL="0" indent="0">
              <a:buNone/>
            </a:pPr>
            <a:r>
              <a:rPr lang="en-GB" sz="2400" b="1" dirty="0"/>
              <a:t>Mugs</a:t>
            </a:r>
          </a:p>
          <a:p>
            <a:r>
              <a:rPr lang="en-GB" sz="2400" dirty="0"/>
              <a:t>5.00 each</a:t>
            </a:r>
          </a:p>
          <a:p>
            <a:r>
              <a:rPr lang="en-GB" sz="2400" dirty="0"/>
              <a:t>Just 7 mugs left</a:t>
            </a:r>
          </a:p>
          <a:p>
            <a:endParaRPr lang="en-GB" sz="240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52F9C4-B71F-BC70-77C2-2D3915AB5C2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177" y="1671645"/>
            <a:ext cx="1327424" cy="14603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41C523-C244-2D9A-D95F-DE90BA2C0E75}"/>
              </a:ext>
            </a:extLst>
          </p:cNvPr>
          <p:cNvSpPr txBox="1"/>
          <p:nvPr/>
        </p:nvSpPr>
        <p:spPr>
          <a:xfrm>
            <a:off x="84444" y="1044623"/>
            <a:ext cx="5861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tx2"/>
                </a:solidFill>
              </a:rPr>
              <a:t>BFSG Merchandise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60A3B75-B69B-D1F1-1448-F60AC88AA13F}"/>
              </a:ext>
            </a:extLst>
          </p:cNvPr>
          <p:cNvSpPr txBox="1">
            <a:spLocks/>
          </p:cNvSpPr>
          <p:nvPr/>
        </p:nvSpPr>
        <p:spPr>
          <a:xfrm>
            <a:off x="2207466" y="3318979"/>
            <a:ext cx="5191970" cy="21378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  <a:p>
            <a:pPr marL="0" indent="0">
              <a:buFont typeface="Arial" pitchFamily="34" charset="0"/>
              <a:buNone/>
            </a:pPr>
            <a:r>
              <a:rPr lang="en-GB" sz="2400" b="1" dirty="0"/>
              <a:t>Polo Shirts</a:t>
            </a:r>
          </a:p>
          <a:p>
            <a:r>
              <a:rPr lang="en-GB" sz="2400" dirty="0"/>
              <a:t>More can be ordered, on request</a:t>
            </a:r>
          </a:p>
          <a:p>
            <a:endParaRPr lang="en-GB" sz="2400" dirty="0"/>
          </a:p>
          <a:p>
            <a:pPr marL="0" indent="0">
              <a:buFont typeface="Arial" pitchFamily="34" charset="0"/>
              <a:buNone/>
            </a:pPr>
            <a:endParaRPr lang="en-GB" dirty="0"/>
          </a:p>
          <a:p>
            <a:pPr marL="0" indent="0">
              <a:buFont typeface="Arial" pitchFamily="34" charset="0"/>
              <a:buNone/>
            </a:pPr>
            <a:endParaRPr lang="en-GB" dirty="0"/>
          </a:p>
          <a:p>
            <a:endParaRPr lang="en-GB" dirty="0"/>
          </a:p>
        </p:txBody>
      </p:sp>
      <p:pic>
        <p:nvPicPr>
          <p:cNvPr id="7" name="Picture 6" descr="A blue shirt with a logo on it&#10;&#10;AI-generated content may be incorrect.">
            <a:extLst>
              <a:ext uri="{FF2B5EF4-FFF2-40B4-BE49-F238E27FC236}">
                <a16:creationId xmlns:a16="http://schemas.microsoft.com/office/drawing/2014/main" id="{F10E1279-B737-3329-3813-CF35C957835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2093" y="1275440"/>
            <a:ext cx="2612942" cy="297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094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5A482-B006-38DA-ACA5-BFFBA7561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Advertising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FA751-6252-5024-45B2-20A62415B8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555" y="1044700"/>
            <a:ext cx="3970330" cy="610820"/>
          </a:xfrm>
        </p:spPr>
        <p:txBody>
          <a:bodyPr/>
          <a:lstStyle/>
          <a:p>
            <a:pPr marL="0" indent="0">
              <a:buNone/>
            </a:pPr>
            <a:r>
              <a:rPr lang="en-GB" b="1" dirty="0">
                <a:solidFill>
                  <a:schemeClr val="tx2"/>
                </a:solidFill>
              </a:rPr>
              <a:t>Facebook Group update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A308E2-9BFD-4186-73BB-56A82059DF9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110" y="1771991"/>
            <a:ext cx="5190180" cy="324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4245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75EAAA-DC5F-1E46-9E94-CF2FB15338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42E5E-46B8-DFC4-D01A-C725AC0D2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PC Pilot magazine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680636-E8AF-EA64-7897-97C2CA4BCCC2}"/>
              </a:ext>
            </a:extLst>
          </p:cNvPr>
          <p:cNvSpPr txBox="1"/>
          <p:nvPr/>
        </p:nvSpPr>
        <p:spPr>
          <a:xfrm>
            <a:off x="84444" y="1044623"/>
            <a:ext cx="5861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tx2"/>
                </a:solidFill>
              </a:rPr>
              <a:t>Nov/Dec Issue of PC Pilot now available!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49DE41-F29C-9266-1BB2-9FBCE861ACE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0249" y="1196001"/>
            <a:ext cx="2151168" cy="30298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3AA8F8-1F77-9628-2C69-05A089C2B0C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583" y="1558581"/>
            <a:ext cx="4886560" cy="34564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EAEA97-D33B-6C0A-D338-3A760EE3A419}"/>
              </a:ext>
            </a:extLst>
          </p:cNvPr>
          <p:cNvSpPr txBox="1"/>
          <p:nvPr/>
        </p:nvSpPr>
        <p:spPr>
          <a:xfrm>
            <a:off x="6557165" y="4707253"/>
            <a:ext cx="24489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400" dirty="0">
                <a:hlinkClick r:id="rId4"/>
              </a:rPr>
              <a:t>https://www.key.aero/pcpilot</a:t>
            </a:r>
            <a:r>
              <a:rPr lang="en-GB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396394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TemplafySlideFormConfiguration><![CDATA[{"formFields":[],"formDataEntries":[]}]]></TemplafySlideFormConfiguration>
</file>

<file path=customXml/item2.xml><?xml version="1.0" encoding="utf-8"?>
<TemplafySlideTemplateConfiguration><![CDATA[{"slideVersion":1,"isValidatorEnabled":false,"isLocked":false,"elementsMetadata":[],"slideId":"638406613774956910","enableDocumentContentUpdater":false,"version":"2.0"}]]></TemplafySlideTemplateConfiguration>
</file>

<file path=customXml/itemProps1.xml><?xml version="1.0" encoding="utf-8"?>
<ds:datastoreItem xmlns:ds="http://schemas.openxmlformats.org/officeDocument/2006/customXml" ds:itemID="{8C3E7F3D-DEF0-4265-977E-EAE5B54FCC26}">
  <ds:schemaRefs/>
</ds:datastoreItem>
</file>

<file path=customXml/itemProps2.xml><?xml version="1.0" encoding="utf-8"?>
<ds:datastoreItem xmlns:ds="http://schemas.openxmlformats.org/officeDocument/2006/customXml" ds:itemID="{0851EA30-C342-46F4-84B5-0E82E4781056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1667</TotalTime>
  <Words>1583</Words>
  <Application>Microsoft Office PowerPoint</Application>
  <PresentationFormat>On-screen Show (16:9)</PresentationFormat>
  <Paragraphs>314</Paragraphs>
  <Slides>39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-apple-system</vt:lpstr>
      <vt:lpstr>Aptos</vt:lpstr>
      <vt:lpstr>Arial</vt:lpstr>
      <vt:lpstr>Calibri</vt:lpstr>
      <vt:lpstr>Times New Roman</vt:lpstr>
      <vt:lpstr>Wingdings</vt:lpstr>
      <vt:lpstr>Office Theme</vt:lpstr>
      <vt:lpstr> Flight Simulation News October 2025</vt:lpstr>
      <vt:lpstr>BFSG News &amp; Reviews</vt:lpstr>
      <vt:lpstr>PowerPoint Presentation</vt:lpstr>
      <vt:lpstr>Monthly Meeting Dates</vt:lpstr>
      <vt:lpstr>Monthly Meeting Dates</vt:lpstr>
      <vt:lpstr>Old flight simulator software</vt:lpstr>
      <vt:lpstr>BFSG Merchandise</vt:lpstr>
      <vt:lpstr>Advertising</vt:lpstr>
      <vt:lpstr>PC Pilot magazine</vt:lpstr>
      <vt:lpstr>PowerPoint Presentation</vt:lpstr>
      <vt:lpstr>Projects</vt:lpstr>
      <vt:lpstr>Aerospace Bristol FR24 Update</vt:lpstr>
      <vt:lpstr>Aerospace Bristol Concorde Cockpit</vt:lpstr>
      <vt:lpstr>Club Terms of Reference</vt:lpstr>
      <vt:lpstr>BFSG Officer Roles</vt:lpstr>
      <vt:lpstr>PowerPoint Presentation</vt:lpstr>
      <vt:lpstr>GA Virtual Flying Update</vt:lpstr>
      <vt:lpstr>Heavies Virtual Flying Update</vt:lpstr>
      <vt:lpstr>BFSG Screenshot</vt:lpstr>
      <vt:lpstr>Monthly Flying Tip</vt:lpstr>
      <vt:lpstr>Monthly Flying Tip</vt:lpstr>
      <vt:lpstr>VATSIM Updates</vt:lpstr>
      <vt:lpstr>VATSIM Updates</vt:lpstr>
      <vt:lpstr>VATSIM Updates</vt:lpstr>
      <vt:lpstr>VATSIM Updates</vt:lpstr>
      <vt:lpstr>PowerPoint Presentation</vt:lpstr>
      <vt:lpstr>AerotuneMFS</vt:lpstr>
      <vt:lpstr>Auto FPS</vt:lpstr>
      <vt:lpstr>Navigraph European Real World Routes</vt:lpstr>
      <vt:lpstr>Just Flight PA-28</vt:lpstr>
      <vt:lpstr>BRSIM DESIGNS AA-5B Tiger Update</vt:lpstr>
      <vt:lpstr>SayIntentions.AI</vt:lpstr>
      <vt:lpstr>Microsoft Flight Simulator for Sony PS5</vt:lpstr>
      <vt:lpstr>Boom XB-1</vt:lpstr>
      <vt:lpstr>Microsoft Flight Simulator Roadmap</vt:lpstr>
      <vt:lpstr>MSFS 2020 Roadmap</vt:lpstr>
      <vt:lpstr>MSFS 2024 Roadmap</vt:lpstr>
      <vt:lpstr>PowerPoint Presentation</vt:lpstr>
      <vt:lpstr>Tunnock’s teacakes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BFSG News - for Oct25</dc:title>
  <dc:creator>Keith Iremonger</dc:creator>
  <cp:lastModifiedBy>Keith Iremonger</cp:lastModifiedBy>
  <cp:revision>164</cp:revision>
  <dcterms:created xsi:type="dcterms:W3CDTF">2017-08-01T15:40:51Z</dcterms:created>
  <dcterms:modified xsi:type="dcterms:W3CDTF">2025-10-27T17:22:24Z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</Properties>
</file>