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8"/>
  </p:notesMasterIdLst>
  <p:sldIdLst>
    <p:sldId id="256" r:id="rId4"/>
    <p:sldId id="340" r:id="rId5"/>
    <p:sldId id="312" r:id="rId6"/>
    <p:sldId id="342" r:id="rId7"/>
    <p:sldId id="365" r:id="rId8"/>
    <p:sldId id="1550" r:id="rId9"/>
    <p:sldId id="1522" r:id="rId10"/>
    <p:sldId id="1544" r:id="rId11"/>
    <p:sldId id="401" r:id="rId12"/>
    <p:sldId id="1523" r:id="rId13"/>
    <p:sldId id="1524" r:id="rId14"/>
    <p:sldId id="1623" r:id="rId15"/>
    <p:sldId id="1511" r:id="rId16"/>
    <p:sldId id="1506" r:id="rId17"/>
    <p:sldId id="1507" r:id="rId18"/>
    <p:sldId id="1622" r:id="rId19"/>
    <p:sldId id="1509" r:id="rId20"/>
    <p:sldId id="1546" r:id="rId21"/>
    <p:sldId id="1621" r:id="rId22"/>
    <p:sldId id="1609" r:id="rId23"/>
    <p:sldId id="1610" r:id="rId24"/>
    <p:sldId id="1611" r:id="rId25"/>
    <p:sldId id="1612" r:id="rId26"/>
    <p:sldId id="1613" r:id="rId27"/>
    <p:sldId id="1614" r:id="rId28"/>
    <p:sldId id="1615" r:id="rId29"/>
    <p:sldId id="1616" r:id="rId30"/>
    <p:sldId id="1617" r:id="rId31"/>
    <p:sldId id="1618" r:id="rId32"/>
    <p:sldId id="1619" r:id="rId33"/>
    <p:sldId id="1620" r:id="rId34"/>
    <p:sldId id="1624" r:id="rId35"/>
    <p:sldId id="1625" r:id="rId36"/>
    <p:sldId id="1626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7033"/>
    <a:srgbClr val="E39A39"/>
    <a:srgbClr val="FE9202"/>
    <a:srgbClr val="E7FF01"/>
    <a:srgbClr val="1D3A00"/>
    <a:srgbClr val="5EEC3C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8430" autoAdjust="0"/>
  </p:normalViewPr>
  <p:slideViewPr>
    <p:cSldViewPr>
      <p:cViewPr varScale="1">
        <p:scale>
          <a:sx n="109" d="100"/>
          <a:sy n="109" d="100"/>
        </p:scale>
        <p:origin x="120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w/c/6b8c1ebc1b383155/ESijFcn7TrpBh2gGB_GhB6MBJ545mS6Fefg9VREtr63b7A?e=PvZ2c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1drv.ms/w/c/6b8c1ebc1b383155/EY0stfMpRmNHju6p7UI7DQgBkCls-jwmuf4rPmjD2LFPkg?e=dsWdH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1drv.ms/w/c/6b8c1ebc1b383155/EeQxvlFORKdEu7VEy-gbJoMBU9Sh-tWTobX2tvHRDYs2Dw?e=ifqJCH" TargetMode="External"/><Relationship Id="rId4" Type="http://schemas.openxmlformats.org/officeDocument/2006/relationships/hyperlink" Target="https://1drv.ms/w/c/6b8c1ebc1b383155/EcDGKKycswtFqltzOekZH9oBw3YepBAdxkLKPbVnelFIiQ?e=XrdjD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outhwalesaviationmuseu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checklists.net/simchecklists.as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atsim.net/event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.vatsim.net/events/24-hours-of-vatsim-october-2025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ngflexsim.com/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youtube.com/watch?v=ZHdL1SdH2mE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lis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x-plane.org/LFMN--Nice-Cote-dAzur-NG-XP12_p_2077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ibuilds.com/products/aeroscape-southampton-eghi-xp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ibuilds.com/products/inibuilds-leeds-bradford-egnm-msfs" TargetMode="Externa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lvfr.com/psac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ghtcontroltools.com/flightcontrolspotter-features/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nixsim.com/blog/entries/2025-09-02_bfu_patch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k2000scenery.com/products.htm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rningbluedesign.com/product/welshpool/" TargetMode="Externa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s://www.flightsimulator.com/world-update-2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www.flightsimulator.com/local-legend-21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s://www.flightsimulator.com/local-legend-2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/>
              <a:t>Flight Simulation News </a:t>
            </a:r>
            <a:r>
              <a:rPr lang="en-US" sz="4000" b="1"/>
              <a:t>September</a:t>
            </a:r>
            <a:r>
              <a:rPr lang="en-US" sz="4000" b="1" dirty="0"/>
              <a:t> 2025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28 September</a:t>
            </a:r>
            <a:r>
              <a:rPr lang="en-US" dirty="0"/>
              <a:t>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3055B-39DD-46A3-AB8F-04685C9D4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336286"/>
            <a:ext cx="1517899" cy="13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655C-1BFE-81E2-4586-F0E4648A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Aerospace Bristol Concorde Cockpit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4671-287F-7546-4429-4AFE6EAB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1044701"/>
            <a:ext cx="6719021" cy="52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Upgrading the Visuals for Concorde Cockpit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3ECBE-389C-86C0-112E-3BF1F62AAC8F}"/>
              </a:ext>
            </a:extLst>
          </p:cNvPr>
          <p:cNvSpPr txBox="1"/>
          <p:nvPr/>
        </p:nvSpPr>
        <p:spPr>
          <a:xfrm>
            <a:off x="251045" y="1609368"/>
            <a:ext cx="5389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visuals are using the aging FSX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We’re talking</a:t>
            </a:r>
            <a:r>
              <a:rPr lang="en-GB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John Derrick and John Britton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Latest proposal is to recreate a flight from Heathrow to Washington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flight commentary from </a:t>
            </a:r>
            <a:r>
              <a:rPr lang="en-GB" dirty="0" err="1"/>
              <a:t>Capt</a:t>
            </a:r>
            <a:r>
              <a:rPr lang="en-GB" dirty="0"/>
              <a:t> John Hutchinson taken from a BBC film with Noel Edmunds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John has already edited the YouTube video to just leave the comments by </a:t>
            </a:r>
            <a:r>
              <a:rPr lang="en-GB" dirty="0" err="1"/>
              <a:t>Capt</a:t>
            </a:r>
            <a:r>
              <a:rPr lang="en-GB" dirty="0"/>
              <a:t> Hutchinson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1C5CA-255B-166F-A27F-CCD6DA319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88" y="1875384"/>
            <a:ext cx="3127651" cy="2266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C3C5BD-50C1-5A7A-160B-C25F78E9A11B}"/>
              </a:ext>
            </a:extLst>
          </p:cNvPr>
          <p:cNvSpPr txBox="1"/>
          <p:nvPr/>
        </p:nvSpPr>
        <p:spPr>
          <a:xfrm>
            <a:off x="5765305" y="4141724"/>
            <a:ext cx="312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Aerospace Bristol Concorde Cockpit</a:t>
            </a:r>
          </a:p>
        </p:txBody>
      </p:sp>
    </p:spTree>
    <p:extLst>
      <p:ext uri="{BB962C8B-B14F-4D97-AF65-F5344CB8AC3E}">
        <p14:creationId xmlns:p14="http://schemas.microsoft.com/office/powerpoint/2010/main" val="240505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C5B2-488F-0927-AEB2-A0BF2946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Club Terms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839E-2623-DC48-8D10-21BFAFC9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044701"/>
            <a:ext cx="5650084" cy="213787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We now have the following for review by the group:</a:t>
            </a:r>
          </a:p>
          <a:p>
            <a:pPr marL="0" indent="0"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  <a:hlinkClick r:id="rId2"/>
              </a:rPr>
              <a:t>BFSG Officer Roles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  <a:hlinkClick r:id="rId3"/>
              </a:rPr>
              <a:t>BFSG Club Constitution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  <a:hlinkClick r:id="rId4"/>
              </a:rPr>
              <a:t>BFSG Code of Ethics and Behaviour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  <a:hlinkClick r:id="rId5"/>
              </a:rPr>
              <a:t>BFSG Privacy Policy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8D868-8899-9C32-B7B5-9842CDF761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326" y="1121052"/>
            <a:ext cx="2050118" cy="2901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51AA4-D5CB-DC66-0235-CA5C49DA31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13" y="2063913"/>
            <a:ext cx="2065185" cy="2901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1EDCB-BFE8-6EDB-2CC9-58EEE98E1397}"/>
              </a:ext>
            </a:extLst>
          </p:cNvPr>
          <p:cNvSpPr txBox="1"/>
          <p:nvPr/>
        </p:nvSpPr>
        <p:spPr>
          <a:xfrm>
            <a:off x="296259" y="3487980"/>
            <a:ext cx="5497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All comments received by Sun 28th Sep 2025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Final edits made in October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Released a version 1.0 in November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Endorsed at inaugural BFSG AGM in December</a:t>
            </a:r>
          </a:p>
        </p:txBody>
      </p:sp>
    </p:spTree>
    <p:extLst>
      <p:ext uri="{BB962C8B-B14F-4D97-AF65-F5344CB8AC3E}">
        <p14:creationId xmlns:p14="http://schemas.microsoft.com/office/powerpoint/2010/main" val="172041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A9C9-919A-BE7D-01A6-84A0EE73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Museum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1386-8B48-E7C7-281C-2447B93C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113635"/>
            <a:ext cx="3817624" cy="2748688"/>
          </a:xfrm>
        </p:spPr>
        <p:txBody>
          <a:bodyPr>
            <a:normAutofit/>
          </a:bodyPr>
          <a:lstStyle/>
          <a:p>
            <a:r>
              <a:rPr lang="en-GB" sz="2000" dirty="0"/>
              <a:t>Open Sat &amp; Sun 10am to 4pm</a:t>
            </a:r>
          </a:p>
          <a:p>
            <a:r>
              <a:rPr lang="en-GB" sz="2000" dirty="0"/>
              <a:t>By car: 1:40hr from Aerospace Bristol</a:t>
            </a:r>
          </a:p>
          <a:p>
            <a:r>
              <a:rPr lang="en-GB" sz="2000" dirty="0"/>
              <a:t>By public transport: train, then change at Cardiff for 304 bus</a:t>
            </a:r>
          </a:p>
          <a:p>
            <a:endParaRPr lang="en-GB" sz="2000" dirty="0"/>
          </a:p>
          <a:p>
            <a:r>
              <a:rPr lang="en-GB" sz="2000" dirty="0"/>
              <a:t>Adults £10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B92FA-EF97-165B-E0F9-E903A6F8F16E}"/>
              </a:ext>
            </a:extLst>
          </p:cNvPr>
          <p:cNvSpPr txBox="1"/>
          <p:nvPr/>
        </p:nvSpPr>
        <p:spPr>
          <a:xfrm>
            <a:off x="4557132" y="4645696"/>
            <a:ext cx="458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2"/>
              </a:rPr>
              <a:t>https://www.southwalesaviationmuseum.com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34ED7-239C-15ED-BF23-DA4D7B96E1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92" y="1117983"/>
            <a:ext cx="1233307" cy="11005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4680E9-1345-8610-D58D-C4531764B982}"/>
              </a:ext>
            </a:extLst>
          </p:cNvPr>
          <p:cNvSpPr txBox="1">
            <a:spLocks/>
          </p:cNvSpPr>
          <p:nvPr/>
        </p:nvSpPr>
        <p:spPr>
          <a:xfrm>
            <a:off x="1365195" y="1406817"/>
            <a:ext cx="6719021" cy="52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South West Aviation Museum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30C02-8B6E-6DB5-81BC-BB169189EB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34" y="2137120"/>
            <a:ext cx="4274005" cy="21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3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Weekly </a:t>
            </a:r>
          </a:p>
          <a:p>
            <a:pPr marL="0" indent="0" algn="ctr">
              <a:buNone/>
            </a:pPr>
            <a:r>
              <a:rPr lang="en-GB" sz="6600" b="1" dirty="0"/>
              <a:t>Virtual Fly-ins Update</a:t>
            </a:r>
          </a:p>
        </p:txBody>
      </p:sp>
    </p:spTree>
    <p:extLst>
      <p:ext uri="{BB962C8B-B14F-4D97-AF65-F5344CB8AC3E}">
        <p14:creationId xmlns:p14="http://schemas.microsoft.com/office/powerpoint/2010/main" val="336809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GA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56E7-42F8-548B-0F5E-40021994ABD2}"/>
              </a:ext>
            </a:extLst>
          </p:cNvPr>
          <p:cNvSpPr txBox="1"/>
          <p:nvPr/>
        </p:nvSpPr>
        <p:spPr>
          <a:xfrm>
            <a:off x="296260" y="1658916"/>
            <a:ext cx="3048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Tuesday evenings, from 19:30h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PoC: Mike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E422C6-3554-114A-8405-5BC7FD30254F}"/>
              </a:ext>
            </a:extLst>
          </p:cNvPr>
          <p:cNvSpPr/>
          <p:nvPr/>
        </p:nvSpPr>
        <p:spPr>
          <a:xfrm>
            <a:off x="3503065" y="1044623"/>
            <a:ext cx="5556491" cy="4006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02.09.2025</a:t>
            </a: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scenic flight in North Island NZ. Flight plan by Mike Collins.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NZKD NZGB NZUN NZWV NZMA NZTG NZRO NZWK. (7 pilots took part).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09.09.2025 </a:t>
            </a: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Cessna 152 Owners Club Challenge Flight. Southern UK.  Last leg flying with no power. Flight plan by Richard Preston.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EGHA EGHO EGHP EGHL EGTD EGVS EGHR EGIF. (10 pilots took part)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16.09.2025</a:t>
            </a: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flight around the Bristol area collecting milk samples for Bristol University. Flight plan by Ian </a:t>
            </a:r>
            <a:r>
              <a:rPr lang="en-GB" sz="13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Lassman</a:t>
            </a: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EGUS EGRR EGZC EG17 EGYF EGVD EGNN EG43 EGQX EG03 EGXG. (7 pilots took part)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23.09.2025</a:t>
            </a:r>
            <a:r>
              <a:rPr lang="en-GB" sz="13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commercial flight in France and Switzerland. Flight plan by Bob Barry. LFSB LSZG LSGN LSGL LSGG LFHZ. (9 pilots took part)</a:t>
            </a:r>
          </a:p>
        </p:txBody>
      </p:sp>
      <p:pic>
        <p:nvPicPr>
          <p:cNvPr id="7" name="Picture 6" descr="A row of small airplanes on a runway&#10;&#10;Description automatically generated">
            <a:extLst>
              <a:ext uri="{FF2B5EF4-FFF2-40B4-BE49-F238E27FC236}">
                <a16:creationId xmlns:a16="http://schemas.microsoft.com/office/drawing/2014/main" id="{9F5FBDAB-7DE0-0105-97ED-CDBE7AC3E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3029448"/>
            <a:ext cx="3201313" cy="20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Heavies</a:t>
            </a:r>
            <a:r>
              <a:rPr lang="en-GB" dirty="0"/>
              <a:t>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Heavies</a:t>
            </a:r>
            <a:r>
              <a:rPr lang="en-GB" sz="2400" b="1" dirty="0">
                <a:solidFill>
                  <a:schemeClr val="tx2"/>
                </a:solidFill>
              </a:rPr>
              <a:t>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D5439-FF9A-C9A7-3B6D-8DB0A8916E89}"/>
              </a:ext>
            </a:extLst>
          </p:cNvPr>
          <p:cNvSpPr txBox="1"/>
          <p:nvPr/>
        </p:nvSpPr>
        <p:spPr>
          <a:xfrm>
            <a:off x="143555" y="1658916"/>
            <a:ext cx="397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Thursdays 18:30-21:00h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Current aim: to re-fly some of our earliest flights from Q1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Flights were produced by Ollie A (RIP) and Phil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PoC: Marcus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C253C-2779-CD70-85C0-C12E2F769B8F}"/>
              </a:ext>
            </a:extLst>
          </p:cNvPr>
          <p:cNvSpPr/>
          <p:nvPr/>
        </p:nvSpPr>
        <p:spPr>
          <a:xfrm>
            <a:off x="4113886" y="1044700"/>
            <a:ext cx="4926304" cy="3970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31 – 31 Jul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Nuremburg (EDDN) to Mostar (LPPT) – 535nm – 8 pilots.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32 – 07 Aug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Nashville Intl. (KBNA) to Wichita Eisenhower Natl. (KICT) – 555nm – 8 pilots.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33 – 14 Aug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Wichita Eisenhower Natl. (KICT) to Minneapolis-St Paul Intl. (KMSP) – 550nm – 8 pilots.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34 – 21 Aug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Naha Intl. (ROAH) to Tainan - Taiwan (RCNN) – 515nm – 7 pilots.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35 – 28 Aug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Hilo Intl. (PHTO) to Lihue - Hawaii (PHLI) ; Divert to Honolulu (</a:t>
            </a:r>
            <a:r>
              <a:rPr lang="en-GB" sz="1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PHNL) – 290nm - 9 pilots.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Heavies</a:t>
            </a:r>
            <a:r>
              <a:rPr lang="en-GB" dirty="0"/>
              <a:t>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Heavies</a:t>
            </a:r>
            <a:r>
              <a:rPr lang="en-GB" sz="2400" b="1" dirty="0">
                <a:solidFill>
                  <a:schemeClr val="tx2"/>
                </a:solidFill>
              </a:rPr>
              <a:t>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D5439-FF9A-C9A7-3B6D-8DB0A8916E89}"/>
              </a:ext>
            </a:extLst>
          </p:cNvPr>
          <p:cNvSpPr txBox="1"/>
          <p:nvPr/>
        </p:nvSpPr>
        <p:spPr>
          <a:xfrm>
            <a:off x="143555" y="1658916"/>
            <a:ext cx="397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Thursdays 18:30-21:00h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Current aim: to re-fly some of our earliest flights from Q1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Flights were produced by Ollie A (RIP) and Phil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PoC: Marcus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addition, a combined BFSG and Aviators Eindhoven joint fly-in occurs once a month on Saturday mornings at 10:00hrs UK time</a:t>
            </a:r>
          </a:p>
          <a:p>
            <a:endParaRPr lang="en-GB" sz="1400" kern="100" dirty="0">
              <a:cs typeface="Times New Roman" panose="02020603050405020304" pitchFamily="18" charset="0"/>
            </a:endParaRPr>
          </a:p>
          <a:p>
            <a:pPr lvl="1"/>
            <a:r>
              <a:rPr lang="en-GB" sz="1400" b="1" kern="100" dirty="0">
                <a:cs typeface="Times New Roman" panose="02020603050405020304" pitchFamily="18" charset="0"/>
              </a:rPr>
              <a:t>13 Sep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cs typeface="Times New Roman" panose="02020603050405020304" pitchFamily="18" charset="0"/>
              </a:rPr>
              <a:t>Bilbao (LEBB) to Madeira (LPMA) - 919nm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C253C-2779-CD70-85C0-C12E2F769B8F}"/>
              </a:ext>
            </a:extLst>
          </p:cNvPr>
          <p:cNvSpPr/>
          <p:nvPr/>
        </p:nvSpPr>
        <p:spPr>
          <a:xfrm>
            <a:off x="4113886" y="1044700"/>
            <a:ext cx="4926304" cy="3970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36 – 04 Sep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Tainan - Taiwan (RCNN) to Manila (RPLL) – 519nm – 9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37 – 11 Sep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Manila (RPLL) to Kota Kinabalu - Malaysia (WBKK) – 604nm – 9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38 – 18 Sep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Amman Queen Alia Intl. (OJAI) to </a:t>
            </a:r>
            <a:r>
              <a:rPr lang="en-GB" sz="1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Rodos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Diagoras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(LGRP) – 511nm – 8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39 – 25 Sep </a:t>
            </a:r>
            <a:r>
              <a:rPr lang="en-GB" sz="1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Rodos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Diagoras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(LGRP) to Belgrade Nikola Tesla (LYBE) – 700nm – 8 pilots</a:t>
            </a:r>
            <a:endParaRPr lang="en-GB" sz="1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9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Screenshot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4D4ED-A99E-7637-992B-4BDB2071CF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15" y="1152137"/>
            <a:ext cx="7167985" cy="399136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D8FB83E-058A-5C19-7CF3-3795A712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E82AA9-949F-7075-A836-8B0C1C715092}"/>
              </a:ext>
            </a:extLst>
          </p:cNvPr>
          <p:cNvSpPr txBox="1"/>
          <p:nvPr/>
        </p:nvSpPr>
        <p:spPr>
          <a:xfrm>
            <a:off x="143555" y="2824652"/>
            <a:ext cx="168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Pilatus PC-12 from MSFS2024</a:t>
            </a:r>
          </a:p>
        </p:txBody>
      </p:sp>
    </p:spTree>
    <p:extLst>
      <p:ext uri="{BB962C8B-B14F-4D97-AF65-F5344CB8AC3E}">
        <p14:creationId xmlns:p14="http://schemas.microsoft.com/office/powerpoint/2010/main" val="229401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F2E-B60B-4EB6-26A2-1FBA57C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8F29-034C-0F14-FD57-3D0A0EA2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191273"/>
            <a:ext cx="5955496" cy="464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Use a Checklist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5A711-D941-BB60-F63D-912CF890C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10" y="1200485"/>
            <a:ext cx="4201962" cy="1122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E5F59-A485-BC7A-B131-43932A7E594D}"/>
              </a:ext>
            </a:extLst>
          </p:cNvPr>
          <p:cNvSpPr txBox="1"/>
          <p:nvPr/>
        </p:nvSpPr>
        <p:spPr>
          <a:xfrm>
            <a:off x="4872532" y="2332358"/>
            <a:ext cx="3822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http://freechecklists.net/simchecklists.asp</a:t>
            </a:r>
            <a:r>
              <a:rPr lang="en-GB" sz="16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D4B363-D704-14A7-76A1-B02E1DF194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136" y="2798018"/>
            <a:ext cx="4149415" cy="16336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559007-2ACB-5A24-C417-CF12F04A3CD4}"/>
              </a:ext>
            </a:extLst>
          </p:cNvPr>
          <p:cNvSpPr txBox="1"/>
          <p:nvPr/>
        </p:nvSpPr>
        <p:spPr>
          <a:xfrm>
            <a:off x="286866" y="1716236"/>
            <a:ext cx="4132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Why use a checklist?</a:t>
            </a:r>
          </a:p>
          <a:p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Enhances immersion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Stops mistakes!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Deepens system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Develops good muscle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Helps you solve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4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F2E-B60B-4EB6-26A2-1FBA57C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VATSIM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8F29-034C-0F14-FD57-3D0A0EA2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605" y="1191273"/>
            <a:ext cx="4581151" cy="464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24H of VATSIM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E9DCA-3D74-5216-AA15-2F0685F603F5}"/>
              </a:ext>
            </a:extLst>
          </p:cNvPr>
          <p:cNvSpPr txBox="1"/>
          <p:nvPr/>
        </p:nvSpPr>
        <p:spPr>
          <a:xfrm>
            <a:off x="143554" y="2051621"/>
            <a:ext cx="3664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</a:t>
            </a:r>
            <a:r>
              <a:rPr lang="en-GB" sz="1600" baseline="30000" dirty="0"/>
              <a:t>th</a:t>
            </a:r>
            <a:r>
              <a:rPr lang="en-GB" sz="1600" dirty="0"/>
              <a:t> edition of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24hrs of VATSIM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04</a:t>
            </a:r>
            <a:r>
              <a:rPr lang="en-GB" sz="1600" b="1" baseline="30000" dirty="0"/>
              <a:t>th</a:t>
            </a:r>
            <a:r>
              <a:rPr lang="en-GB" sz="1600" b="1" dirty="0"/>
              <a:t> October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Over 20 airports featured,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Palma De Mallorca (LEPA)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Belfast Int’l (EGAA)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Ottawa (CYOW)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Keflavik (BIKF)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Singapore (WSSS)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Auckland (NZAA)</a:t>
            </a:r>
          </a:p>
          <a:p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4B57B-1B29-F5C6-4E9E-7D4F56EEB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1094451"/>
            <a:ext cx="1448570" cy="65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227FC5-3F6E-E483-C9A3-4A385A0CDAE4}"/>
              </a:ext>
            </a:extLst>
          </p:cNvPr>
          <p:cNvSpPr txBox="1"/>
          <p:nvPr/>
        </p:nvSpPr>
        <p:spPr>
          <a:xfrm>
            <a:off x="6099050" y="4676226"/>
            <a:ext cx="3038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https://my.vatsim.net/events/</a:t>
            </a:r>
            <a:r>
              <a:rPr lang="en-GB" sz="16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851D1A-DBBD-2E50-5C27-0A4F6A79B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85" y="1296629"/>
            <a:ext cx="4844719" cy="2712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64D9BD-1F6C-058B-A735-79637131095F}"/>
              </a:ext>
            </a:extLst>
          </p:cNvPr>
          <p:cNvSpPr txBox="1"/>
          <p:nvPr/>
        </p:nvSpPr>
        <p:spPr>
          <a:xfrm>
            <a:off x="4028868" y="4009347"/>
            <a:ext cx="4971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5"/>
              </a:rPr>
              <a:t>https://my.vatsim.net/events/24-hours-of-vatsim-october-2025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23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3F93-7F6F-4BE6-C3CC-9DC5D14B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17" y="3851838"/>
            <a:ext cx="2443280" cy="1221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Presentation on news &amp; reviews will start at: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800" dirty="0"/>
              <a:t>12:00h</a:t>
            </a:r>
          </a:p>
        </p:txBody>
      </p:sp>
      <p:pic>
        <p:nvPicPr>
          <p:cNvPr id="1026" name="Picture 2" descr="Twelve O`Clock — Stock Photo © gemenacom #2116074">
            <a:extLst>
              <a:ext uri="{FF2B5EF4-FFF2-40B4-BE49-F238E27FC236}">
                <a16:creationId xmlns:a16="http://schemas.microsoft.com/office/drawing/2014/main" id="{7D0AECBA-D449-C115-C183-25836B77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835" y="1103148"/>
            <a:ext cx="2798423" cy="27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BFSG News &amp; Reviews</a:t>
            </a:r>
          </a:p>
        </p:txBody>
      </p:sp>
    </p:spTree>
    <p:extLst>
      <p:ext uri="{BB962C8B-B14F-4D97-AF65-F5344CB8AC3E}">
        <p14:creationId xmlns:p14="http://schemas.microsoft.com/office/powerpoint/2010/main" val="200687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Flight Simulator News &amp; Reviews</a:t>
            </a:r>
          </a:p>
        </p:txBody>
      </p:sp>
    </p:spTree>
    <p:extLst>
      <p:ext uri="{BB962C8B-B14F-4D97-AF65-F5344CB8AC3E}">
        <p14:creationId xmlns:p14="http://schemas.microsoft.com/office/powerpoint/2010/main" val="159786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F1CB-20A3-C3AC-C744-EBB28EC7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WingFlex</a:t>
            </a:r>
            <a:r>
              <a:rPr lang="en-GB" dirty="0"/>
              <a:t> A320 Overhead CUBE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D2AD0-09C6-8BED-96DC-67F501B7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6"/>
            <a:ext cx="3970329" cy="3054098"/>
          </a:xfrm>
        </p:spPr>
        <p:txBody>
          <a:bodyPr>
            <a:normAutofit/>
          </a:bodyPr>
          <a:lstStyle/>
          <a:p>
            <a:r>
              <a:rPr lang="en-GB" sz="2000" dirty="0"/>
              <a:t>Launching A320 Overhead in September</a:t>
            </a:r>
          </a:p>
          <a:p>
            <a:r>
              <a:rPr lang="en-GB" sz="2000" dirty="0"/>
              <a:t>Accompanies their RMP Combo</a:t>
            </a:r>
          </a:p>
          <a:p>
            <a:r>
              <a:rPr lang="en-GB" sz="2000" dirty="0"/>
              <a:t>80% size</a:t>
            </a:r>
          </a:p>
          <a:p>
            <a:r>
              <a:rPr lang="en-GB" sz="2000" dirty="0"/>
              <a:t>feature 64 buttons and knobs </a:t>
            </a:r>
          </a:p>
          <a:p>
            <a:r>
              <a:rPr lang="en-GB" sz="2000" dirty="0"/>
              <a:t>Available to pre-order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COST: No price yet</a:t>
            </a:r>
          </a:p>
          <a:p>
            <a:endParaRPr lang="en-GB" sz="2000" dirty="0"/>
          </a:p>
        </p:txBody>
      </p:sp>
      <p:pic>
        <p:nvPicPr>
          <p:cNvPr id="1026" name="Picture 2" descr="WINGFLEX Announces RMP COMBO CUBE and Upcoming A320 Overhead for September">
            <a:extLst>
              <a:ext uri="{FF2B5EF4-FFF2-40B4-BE49-F238E27FC236}">
                <a16:creationId xmlns:a16="http://schemas.microsoft.com/office/drawing/2014/main" id="{1669CE33-7F93-3D6A-2030-1A0F4570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700" y="2571751"/>
            <a:ext cx="3800658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49FDE-4DF6-652A-F3B1-32391801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1102851"/>
            <a:ext cx="2181529" cy="476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411EF-232E-CEA3-0268-CD1BCCF97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023" y="1197405"/>
            <a:ext cx="2565335" cy="1268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08781-EE5B-4B41-3936-471BD3001248}"/>
              </a:ext>
            </a:extLst>
          </p:cNvPr>
          <p:cNvSpPr txBox="1"/>
          <p:nvPr/>
        </p:nvSpPr>
        <p:spPr>
          <a:xfrm>
            <a:off x="2434131" y="1079399"/>
            <a:ext cx="36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Overhead Panel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4C933-1D09-FB41-88F5-31BA2BB8DC47}"/>
              </a:ext>
            </a:extLst>
          </p:cNvPr>
          <p:cNvSpPr txBox="1"/>
          <p:nvPr/>
        </p:nvSpPr>
        <p:spPr>
          <a:xfrm>
            <a:off x="4585680" y="4790792"/>
            <a:ext cx="4586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5"/>
              </a:rPr>
              <a:t>https://www.wingflexsim.com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30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C19D-961F-914A-BFC7-796894E7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X-Plane 12.3.0 Beta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0843-1A8D-DCF1-9AEB-5EF87ECD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960930"/>
            <a:ext cx="4886559" cy="2901393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A330-300 overhaul – better visuals, VNAV, FBW, better lighting</a:t>
            </a:r>
          </a:p>
          <a:p>
            <a:r>
              <a:rPr lang="en-GB" sz="1800" dirty="0"/>
              <a:t>Weather Radar, with real-time 3D cloud precipitation scanning</a:t>
            </a:r>
          </a:p>
          <a:p>
            <a:r>
              <a:rPr lang="en-GB" sz="1800" dirty="0"/>
              <a:t>Developers get new APIs</a:t>
            </a:r>
          </a:p>
          <a:p>
            <a:r>
              <a:rPr lang="en-GB" sz="1800" dirty="0"/>
              <a:t>hand-crafted Dubai Airport (OMDB)</a:t>
            </a:r>
          </a:p>
          <a:p>
            <a:r>
              <a:rPr lang="en-GB" sz="1800" dirty="0"/>
              <a:t>Synthetic Vision on the G1000/X1000, rendering terrain, runways, obstacles, and airport signage in 3D on the PFD</a:t>
            </a:r>
          </a:p>
          <a:p>
            <a:r>
              <a:rPr lang="en-GB" sz="1800" dirty="0"/>
              <a:t>Better multi-player through </a:t>
            </a:r>
            <a:r>
              <a:rPr lang="en-GB" sz="1800" dirty="0" err="1"/>
              <a:t>ExVis</a:t>
            </a:r>
            <a:endParaRPr lang="en-GB" sz="1800" dirty="0"/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A56E01-5A75-C10A-0C30-06B1B35C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755" y="3255966"/>
            <a:ext cx="2671671" cy="15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D36D2FF-CB04-3D81-990F-5223A47F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230" y="1221639"/>
            <a:ext cx="3435196" cy="19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244D6-6447-3D1A-19CA-23AC1DAAB8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17988"/>
            <a:ext cx="1696538" cy="54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66269-2A0C-4873-F15C-072155D4A450}"/>
              </a:ext>
            </a:extLst>
          </p:cNvPr>
          <p:cNvSpPr txBox="1"/>
          <p:nvPr/>
        </p:nvSpPr>
        <p:spPr>
          <a:xfrm>
            <a:off x="1992799" y="1138406"/>
            <a:ext cx="257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Beta Release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D128A-1AFE-A739-FC6B-FB6815032CDB}"/>
              </a:ext>
            </a:extLst>
          </p:cNvPr>
          <p:cNvSpPr txBox="1"/>
          <p:nvPr/>
        </p:nvSpPr>
        <p:spPr>
          <a:xfrm>
            <a:off x="4822073" y="4835723"/>
            <a:ext cx="4275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5"/>
              </a:rPr>
              <a:t>https://www.youtube.com/watch?v=ZHdL1SdH2mE</a:t>
            </a:r>
            <a:r>
              <a:rPr lang="en-GB" sz="1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9AD38D-6BD9-787E-E078-137466EE97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239" y="4288659"/>
            <a:ext cx="494802" cy="4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6BF3-A250-4F88-793D-1892429D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ToLiss</a:t>
            </a:r>
            <a:r>
              <a:rPr lang="en-GB" dirty="0"/>
              <a:t> Weather Radar (X-Plane)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582D-7BD7-6F2B-45EA-FF95592C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39"/>
            <a:ext cx="3206804" cy="2595983"/>
          </a:xfrm>
        </p:spPr>
        <p:txBody>
          <a:bodyPr/>
          <a:lstStyle/>
          <a:p>
            <a:r>
              <a:rPr lang="en-GB" sz="1800" dirty="0"/>
              <a:t>Weather scanning on ND</a:t>
            </a:r>
          </a:p>
          <a:p>
            <a:endParaRPr lang="en-GB" sz="1800" dirty="0"/>
          </a:p>
          <a:p>
            <a:r>
              <a:rPr lang="en-GB" sz="1800" dirty="0"/>
              <a:t>Dedicated WX Radar page on the ND, complete with tilt and gain</a:t>
            </a:r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FREE</a:t>
            </a:r>
          </a:p>
          <a:p>
            <a:endParaRPr lang="en-GB" dirty="0"/>
          </a:p>
        </p:txBody>
      </p:sp>
      <p:pic>
        <p:nvPicPr>
          <p:cNvPr id="1026" name="Picture 2" descr="ToLiss A319 Weather Radar Beta Available">
            <a:extLst>
              <a:ext uri="{FF2B5EF4-FFF2-40B4-BE49-F238E27FC236}">
                <a16:creationId xmlns:a16="http://schemas.microsoft.com/office/drawing/2014/main" id="{1A341C76-9D10-7025-0EA8-0FD16367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256" y="1776264"/>
            <a:ext cx="5005428" cy="28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7419B0-2A4B-9341-8300-CA8AE6AA7C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17988"/>
            <a:ext cx="1696538" cy="54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6E2F1-36A4-2BAB-A810-DFF291014A00}"/>
              </a:ext>
            </a:extLst>
          </p:cNvPr>
          <p:cNvSpPr txBox="1"/>
          <p:nvPr/>
        </p:nvSpPr>
        <p:spPr>
          <a:xfrm>
            <a:off x="2052368" y="1136355"/>
            <a:ext cx="603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2"/>
                </a:solidFill>
              </a:rPr>
              <a:t>ToLiss</a:t>
            </a:r>
            <a:r>
              <a:rPr lang="en-GB" sz="2800" b="1" dirty="0">
                <a:solidFill>
                  <a:schemeClr val="tx2"/>
                </a:solidFill>
              </a:rPr>
              <a:t> A319 v1.11  &amp;  A321 v1.8 Betas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A53F6-5F78-23B1-09A5-A05215A5FE13}"/>
              </a:ext>
            </a:extLst>
          </p:cNvPr>
          <p:cNvSpPr txBox="1"/>
          <p:nvPr/>
        </p:nvSpPr>
        <p:spPr>
          <a:xfrm>
            <a:off x="6557164" y="4708506"/>
            <a:ext cx="229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4"/>
              </a:rPr>
              <a:t>https://toliss.com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68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A45A-2F2E-5481-FD57-2D90EE41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JustSim</a:t>
            </a:r>
            <a:r>
              <a:rPr lang="en-GB" dirty="0"/>
              <a:t> Nice for X-Plane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561D-FD18-AFCB-0396-0E56012F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08" y="2113637"/>
            <a:ext cx="3664920" cy="2901393"/>
          </a:xfrm>
        </p:spPr>
        <p:txBody>
          <a:bodyPr>
            <a:normAutofit/>
          </a:bodyPr>
          <a:lstStyle/>
          <a:p>
            <a:r>
              <a:rPr lang="en-GB" sz="1600" dirty="0"/>
              <a:t>France’s 3</a:t>
            </a:r>
            <a:r>
              <a:rPr lang="en-GB" sz="1600" baseline="30000" dirty="0"/>
              <a:t>rd</a:t>
            </a:r>
            <a:r>
              <a:rPr lang="en-GB" sz="1600" dirty="0"/>
              <a:t> busiest airport</a:t>
            </a:r>
          </a:p>
          <a:p>
            <a:r>
              <a:rPr lang="en-GB" sz="1600" dirty="0"/>
              <a:t>2 runways, 3 terminals</a:t>
            </a:r>
          </a:p>
          <a:p>
            <a:r>
              <a:rPr lang="en-GB" sz="1600" dirty="0"/>
              <a:t>Launched on 15Aug25</a:t>
            </a:r>
          </a:p>
          <a:p>
            <a:r>
              <a:rPr lang="en-GB" sz="1600" dirty="0"/>
              <a:t>Designed specifically for XP12</a:t>
            </a:r>
          </a:p>
          <a:p>
            <a:r>
              <a:rPr lang="en-GB" sz="1600" dirty="0"/>
              <a:t>Previous owners of XP11 get 20% off</a:t>
            </a:r>
          </a:p>
          <a:p>
            <a:r>
              <a:rPr lang="en-GB" sz="1600" dirty="0"/>
              <a:t>Optimised performance with X-Life and World Traffic 2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COST: Approx. £13.75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7B860BE-F841-4527-666B-5B12F46F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163" y="1808226"/>
            <a:ext cx="5158034" cy="29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00898-BF95-A96A-3B8F-C8F45CFC35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17988"/>
            <a:ext cx="1696538" cy="54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86EBD5-B536-8230-B691-9DAAB5E91A10}"/>
              </a:ext>
            </a:extLst>
          </p:cNvPr>
          <p:cNvSpPr txBox="1"/>
          <p:nvPr/>
        </p:nvSpPr>
        <p:spPr>
          <a:xfrm>
            <a:off x="2052368" y="1136355"/>
            <a:ext cx="51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Nice Côte d’Azur (LFMN)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EC26D-DFC7-94DE-EB16-0F3DFB08CB30}"/>
              </a:ext>
            </a:extLst>
          </p:cNvPr>
          <p:cNvSpPr txBox="1"/>
          <p:nvPr/>
        </p:nvSpPr>
        <p:spPr>
          <a:xfrm>
            <a:off x="2997962" y="4774140"/>
            <a:ext cx="6125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4"/>
              </a:rPr>
              <a:t>https://store.x-plane.org/LFMN--Nice-Cote-dAzur-NG-XP12_p_2077.html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60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18BF-6256-A9F3-6424-1971BA23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Aeroscape</a:t>
            </a:r>
            <a:r>
              <a:rPr lang="en-GB" dirty="0"/>
              <a:t> Southampton for X-Plane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2B37-E8D7-1778-7711-E7B0BBB2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960929"/>
            <a:ext cx="3206804" cy="2901393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err="1"/>
              <a:t>Aeroscape’s</a:t>
            </a:r>
            <a:r>
              <a:rPr lang="en-GB" sz="2000" dirty="0"/>
              <a:t> first XP12 product</a:t>
            </a:r>
          </a:p>
          <a:p>
            <a:r>
              <a:rPr lang="en-GB" sz="2000" dirty="0"/>
              <a:t>Launched via </a:t>
            </a:r>
            <a:r>
              <a:rPr lang="en-GB" sz="2000" dirty="0" err="1"/>
              <a:t>iniBuilds</a:t>
            </a:r>
            <a:r>
              <a:rPr lang="en-GB" sz="2000" dirty="0"/>
              <a:t> Store on 28Aug25</a:t>
            </a:r>
          </a:p>
          <a:p>
            <a:r>
              <a:rPr lang="en-GB" sz="2000" dirty="0"/>
              <a:t>custom ground textures</a:t>
            </a:r>
          </a:p>
          <a:p>
            <a:r>
              <a:rPr lang="en-GB" sz="2000" dirty="0"/>
              <a:t>realistic clutter</a:t>
            </a:r>
          </a:p>
          <a:p>
            <a:r>
              <a:rPr lang="en-GB" sz="2000" dirty="0"/>
              <a:t>Animated jetways</a:t>
            </a:r>
          </a:p>
          <a:p>
            <a:r>
              <a:rPr lang="en-GB" sz="2000" dirty="0"/>
              <a:t>authentic night lighting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COST: £7.99</a:t>
            </a:r>
          </a:p>
        </p:txBody>
      </p:sp>
      <p:pic>
        <p:nvPicPr>
          <p:cNvPr id="5122" name="Picture 2" descr="Aeroscape Releases Southampton Airport for X-Plane 12">
            <a:extLst>
              <a:ext uri="{FF2B5EF4-FFF2-40B4-BE49-F238E27FC236}">
                <a16:creationId xmlns:a16="http://schemas.microsoft.com/office/drawing/2014/main" id="{79CA9F0D-8B3D-917A-6537-F2BD6D99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885" y="1960930"/>
            <a:ext cx="4886560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17A77D-E61F-C395-D3AF-1A7EBC3AA7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17988"/>
            <a:ext cx="1696538" cy="54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AAC2F-FD23-99F9-1783-A430DD468FB5}"/>
              </a:ext>
            </a:extLst>
          </p:cNvPr>
          <p:cNvSpPr txBox="1"/>
          <p:nvPr/>
        </p:nvSpPr>
        <p:spPr>
          <a:xfrm>
            <a:off x="1840094" y="1136355"/>
            <a:ext cx="532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Southampton (EGHI)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A4FB9-B0A1-D8E3-18E9-787B64D1D5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065" y="4251505"/>
            <a:ext cx="494802" cy="453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2D54B2-E46F-4DA9-BA20-572D40C4BDC2}"/>
              </a:ext>
            </a:extLst>
          </p:cNvPr>
          <p:cNvSpPr txBox="1"/>
          <p:nvPr/>
        </p:nvSpPr>
        <p:spPr>
          <a:xfrm>
            <a:off x="3044950" y="4777497"/>
            <a:ext cx="6014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5"/>
              </a:rPr>
              <a:t>https://inibuilds.com/products/aeroscape-southampton-eghi-xp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79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4BDE-974A-6BAF-2F0A-6A06C4DA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iniBuilds</a:t>
            </a:r>
            <a:r>
              <a:rPr lang="en-GB" dirty="0"/>
              <a:t> Leeds Bradford V2 Enhanced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0B86AB-1649-4889-F956-5BFADA24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5"/>
            <a:ext cx="4275739" cy="3054098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/>
              <a:t>Updated to the latest real-world layout, including the new terminal extension</a:t>
            </a:r>
          </a:p>
          <a:p>
            <a:r>
              <a:rPr lang="en-GB" sz="2600" dirty="0"/>
              <a:t>Fully reworked ground textures and markings to MSFS24 standards</a:t>
            </a:r>
          </a:p>
          <a:p>
            <a:r>
              <a:rPr lang="en-GB" sz="2600" dirty="0"/>
              <a:t>Existing owners can upgrade for £3.99 using code EGNM-UG at checkout.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COST: £9.99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8F012E7-B01C-18FD-302B-A7B60024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04" y="1960930"/>
            <a:ext cx="3804180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6444DFA-839C-46FC-11A6-17FF6DCD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86161-6439-6243-10CE-562B7320C882}"/>
              </a:ext>
            </a:extLst>
          </p:cNvPr>
          <p:cNvSpPr txBox="1"/>
          <p:nvPr/>
        </p:nvSpPr>
        <p:spPr>
          <a:xfrm>
            <a:off x="1078798" y="1105409"/>
            <a:ext cx="654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Leeds Bradford (EGNM) for MSFS2024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8F928-5FFF-731D-9797-DE2DCBC889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999" y="3645231"/>
            <a:ext cx="494802" cy="453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22CF1-9AE4-278C-77C3-488CE06CD83A}"/>
              </a:ext>
            </a:extLst>
          </p:cNvPr>
          <p:cNvSpPr txBox="1"/>
          <p:nvPr/>
        </p:nvSpPr>
        <p:spPr>
          <a:xfrm>
            <a:off x="3503065" y="4755878"/>
            <a:ext cx="5497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5"/>
              </a:rPr>
              <a:t>https://inibuilds.com/products/inibuilds-leeds-bradford-egnm-msfs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17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718A-774E-F0EA-2C32-D0AB60BD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RealVFR</a:t>
            </a:r>
            <a:r>
              <a:rPr lang="en-GB" dirty="0"/>
              <a:t> Guernsey Airport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CC6770-7377-4073-8A38-2393AEA7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5"/>
            <a:ext cx="3631434" cy="3054098"/>
          </a:xfrm>
        </p:spPr>
        <p:txBody>
          <a:bodyPr>
            <a:normAutofit/>
          </a:bodyPr>
          <a:lstStyle/>
          <a:p>
            <a:r>
              <a:rPr lang="en-GB" sz="1800" dirty="0"/>
              <a:t>Accurate Terrain Elevation</a:t>
            </a:r>
          </a:p>
          <a:p>
            <a:r>
              <a:rPr lang="en-GB" sz="1800" dirty="0"/>
              <a:t>Custom Night Lighting</a:t>
            </a:r>
          </a:p>
          <a:p>
            <a:r>
              <a:rPr lang="en-GB" sz="1800" dirty="0"/>
              <a:t>Two detailed hangars available</a:t>
            </a:r>
          </a:p>
          <a:p>
            <a:r>
              <a:rPr lang="en-GB" sz="1800" dirty="0"/>
              <a:t>Fully Modelled Control Tower Interior</a:t>
            </a:r>
          </a:p>
          <a:p>
            <a:r>
              <a:rPr lang="en-GB" sz="1800" dirty="0"/>
              <a:t>Iconic Guernsey hedgerows recreated in 3D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COST: £15.00</a:t>
            </a:r>
          </a:p>
        </p:txBody>
      </p:sp>
      <p:pic>
        <p:nvPicPr>
          <p:cNvPr id="9218" name="Picture 2" descr="RealVFR Releases Guernsey Airport for MSFS 2024">
            <a:extLst>
              <a:ext uri="{FF2B5EF4-FFF2-40B4-BE49-F238E27FC236}">
                <a16:creationId xmlns:a16="http://schemas.microsoft.com/office/drawing/2014/main" id="{B45E3CD8-F9B9-C76B-F940-FC593ECD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38" y="1808225"/>
            <a:ext cx="4886560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7696111-2F66-0D8C-B673-00728B3F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D546C-1E9D-8D52-8866-3C576E2EAC54}"/>
              </a:ext>
            </a:extLst>
          </p:cNvPr>
          <p:cNvSpPr txBox="1"/>
          <p:nvPr/>
        </p:nvSpPr>
        <p:spPr>
          <a:xfrm>
            <a:off x="1078797" y="1057260"/>
            <a:ext cx="532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Guernsey (EGJB) for MSFS2024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E230E-0488-4FDA-265F-1B0E67173F90}"/>
              </a:ext>
            </a:extLst>
          </p:cNvPr>
          <p:cNvSpPr txBox="1"/>
          <p:nvPr/>
        </p:nvSpPr>
        <p:spPr>
          <a:xfrm>
            <a:off x="6402970" y="4763097"/>
            <a:ext cx="2686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4"/>
              </a:rPr>
              <a:t>https://realvfr.com/psac.html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594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6CCB-0C22-D840-1015-F5B8CEC6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Fabio Merlo </a:t>
            </a:r>
            <a:r>
              <a:rPr lang="en-GB" dirty="0" err="1"/>
              <a:t>FlightControlSpotter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E1FB74-0EA7-603C-21C4-445E8343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5"/>
            <a:ext cx="4733854" cy="305409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Enjoy the sim from a plane spotter’s perspective</a:t>
            </a:r>
          </a:p>
          <a:p>
            <a:r>
              <a:rPr lang="en-GB" dirty="0"/>
              <a:t>Nearest Tower View</a:t>
            </a:r>
          </a:p>
          <a:p>
            <a:r>
              <a:rPr lang="en-GB" dirty="0"/>
              <a:t>Spot View by ICAO</a:t>
            </a:r>
          </a:p>
          <a:p>
            <a:r>
              <a:rPr lang="en-GB" dirty="0"/>
              <a:t>Custom Spot Views</a:t>
            </a:r>
          </a:p>
          <a:p>
            <a:r>
              <a:rPr lang="en-GB" dirty="0"/>
              <a:t>Manage Your Views</a:t>
            </a:r>
          </a:p>
          <a:p>
            <a:r>
              <a:rPr lang="en-GB" dirty="0"/>
              <a:t>Drone Camera Integration</a:t>
            </a:r>
          </a:p>
          <a:p>
            <a:r>
              <a:rPr lang="en-GB" dirty="0"/>
              <a:t>Quick Return to Cockpit </a:t>
            </a:r>
          </a:p>
          <a:p>
            <a:r>
              <a:rPr lang="en-GB" dirty="0"/>
              <a:t>Launch discount available until 28Sep25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COST:  12.50EURO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83CF4-E0D6-659A-5517-D85D0A6490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100" y="1655521"/>
            <a:ext cx="3978160" cy="244328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DED347E-A193-1CD3-E5B3-7DA841B4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6930D-AB9C-E43D-8DE5-6AB42D5EA1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689" y="1156487"/>
            <a:ext cx="494802" cy="453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5E390-42E6-363C-6EA1-685165726D05}"/>
              </a:ext>
            </a:extLst>
          </p:cNvPr>
          <p:cNvSpPr txBox="1"/>
          <p:nvPr/>
        </p:nvSpPr>
        <p:spPr>
          <a:xfrm>
            <a:off x="1078797" y="1055949"/>
            <a:ext cx="349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2"/>
                </a:solidFill>
              </a:rPr>
              <a:t>FlightControlSpotter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4AC7F-1125-1F35-DC73-9860737F39AC}"/>
              </a:ext>
            </a:extLst>
          </p:cNvPr>
          <p:cNvSpPr txBox="1"/>
          <p:nvPr/>
        </p:nvSpPr>
        <p:spPr>
          <a:xfrm>
            <a:off x="2704009" y="4732568"/>
            <a:ext cx="640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5"/>
              </a:rPr>
              <a:t>https://flightcontroltools.com/flightcontrolspotter-features/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4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CDBA-31EC-7753-A835-1018312B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Fenix Simulations A320 BFU Patch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D0685B-6730-D650-C07C-20AE40DF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5"/>
            <a:ext cx="3664919" cy="305409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new update for its Airbus A320/A319/A321 series</a:t>
            </a:r>
          </a:p>
          <a:p>
            <a:r>
              <a:rPr lang="en-GB" sz="2000" dirty="0"/>
              <a:t>second update since the ‘BFU’ update </a:t>
            </a:r>
          </a:p>
          <a:p>
            <a:r>
              <a:rPr lang="en-GB" sz="2000" dirty="0"/>
              <a:t>rebuild of the auto-thrust system</a:t>
            </a:r>
          </a:p>
          <a:p>
            <a:r>
              <a:rPr lang="en-GB" sz="2000" dirty="0"/>
              <a:t>new audio system and sounds</a:t>
            </a:r>
          </a:p>
          <a:p>
            <a:r>
              <a:rPr lang="en-GB" sz="2000" dirty="0"/>
              <a:t>get the update via the Fenix Installer </a:t>
            </a:r>
          </a:p>
          <a:p>
            <a:pPr marL="0" indent="0">
              <a:buNone/>
            </a:pPr>
            <a:r>
              <a:rPr lang="en-GB" sz="2000" b="1" dirty="0"/>
              <a:t>FREE</a:t>
            </a:r>
          </a:p>
        </p:txBody>
      </p:sp>
      <p:pic>
        <p:nvPicPr>
          <p:cNvPr id="8194" name="Picture 2" descr="Fenix Simulations Updates A320 with BFU Patch 2">
            <a:extLst>
              <a:ext uri="{FF2B5EF4-FFF2-40B4-BE49-F238E27FC236}">
                <a16:creationId xmlns:a16="http://schemas.microsoft.com/office/drawing/2014/main" id="{DD7E41EF-5EB8-9419-591F-AB5FAEB3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295" y="1808225"/>
            <a:ext cx="4513937" cy="25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4B4CAB8-3946-6D9D-30DF-F98E55D5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8C8A3-FB4C-54D1-BF3F-5AC31E1812D9}"/>
              </a:ext>
            </a:extLst>
          </p:cNvPr>
          <p:cNvSpPr txBox="1"/>
          <p:nvPr/>
        </p:nvSpPr>
        <p:spPr>
          <a:xfrm>
            <a:off x="1197104" y="1078581"/>
            <a:ext cx="51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BFU Patch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34346-C008-53D3-88FE-8E00B88D257B}"/>
              </a:ext>
            </a:extLst>
          </p:cNvPr>
          <p:cNvSpPr txBox="1"/>
          <p:nvPr/>
        </p:nvSpPr>
        <p:spPr>
          <a:xfrm>
            <a:off x="2892245" y="4763346"/>
            <a:ext cx="6096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4"/>
              </a:rPr>
              <a:t>https://fenixsim.com/blog/entries/2025-09-02_bfu_patch2/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99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Parish Notices</a:t>
            </a:r>
          </a:p>
        </p:txBody>
      </p:sp>
    </p:spTree>
    <p:extLst>
      <p:ext uri="{BB962C8B-B14F-4D97-AF65-F5344CB8AC3E}">
        <p14:creationId xmlns:p14="http://schemas.microsoft.com/office/powerpoint/2010/main" val="181454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CB5F-D4CB-200F-355A-EFBA45CC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UK2000 Scenery Birmingham Airport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D9B07E-BB3F-271E-00D2-575467717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5"/>
            <a:ext cx="3817624" cy="3054098"/>
          </a:xfrm>
        </p:spPr>
        <p:txBody>
          <a:bodyPr>
            <a:normAutofit/>
          </a:bodyPr>
          <a:lstStyle/>
          <a:p>
            <a:r>
              <a:rPr lang="en-GB" sz="2000" dirty="0"/>
              <a:t>Released 22Aug25</a:t>
            </a:r>
          </a:p>
          <a:p>
            <a:r>
              <a:rPr lang="en-GB" sz="2000" dirty="0"/>
              <a:t>Full detail Buildings</a:t>
            </a:r>
          </a:p>
          <a:p>
            <a:r>
              <a:rPr lang="en-GB" sz="2000" dirty="0"/>
              <a:t>Realistic Ground Markings</a:t>
            </a:r>
          </a:p>
          <a:p>
            <a:r>
              <a:rPr lang="en-GB" sz="2000" dirty="0"/>
              <a:t>Stunning Night Effects</a:t>
            </a:r>
          </a:p>
          <a:p>
            <a:r>
              <a:rPr lang="en-GB" sz="2000" dirty="0"/>
              <a:t>Static GA aircraft</a:t>
            </a:r>
          </a:p>
          <a:p>
            <a:r>
              <a:rPr lang="en-GB" sz="2000" dirty="0"/>
              <a:t>Animated Jetways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COST: £10.99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D70FC4-E5EC-021B-5F57-8E6BCF4D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017" y="1808225"/>
            <a:ext cx="2412722" cy="1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7294B46-426F-C566-32E1-25B87693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167" y="3356234"/>
            <a:ext cx="2412721" cy="1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369B823-6852-0E19-049B-A9B01030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2CA3B-9385-9FE2-D6C9-83D5F08F52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837" y="4243579"/>
            <a:ext cx="494802" cy="453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8058F-4FE8-C2B7-1752-2FC1562D18D1}"/>
              </a:ext>
            </a:extLst>
          </p:cNvPr>
          <p:cNvSpPr txBox="1"/>
          <p:nvPr/>
        </p:nvSpPr>
        <p:spPr>
          <a:xfrm>
            <a:off x="1143264" y="1062004"/>
            <a:ext cx="571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Birmingham (EGBB) for MSFS2024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7B051-EAFF-C559-67A7-976394BDD745}"/>
              </a:ext>
            </a:extLst>
          </p:cNvPr>
          <p:cNvSpPr txBox="1"/>
          <p:nvPr/>
        </p:nvSpPr>
        <p:spPr>
          <a:xfrm>
            <a:off x="2501618" y="4732568"/>
            <a:ext cx="6584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6"/>
              </a:rPr>
              <a:t>https://www.uk2000scenery.com/products.htm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251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FC5B-226C-1C1A-2A88-14E6627E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Burning Blue Design Welshpool Airport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EAB0-8408-AD6A-3726-CCC0765D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5"/>
            <a:ext cx="4733854" cy="3054098"/>
          </a:xfrm>
        </p:spPr>
        <p:txBody>
          <a:bodyPr>
            <a:normAutofit/>
          </a:bodyPr>
          <a:lstStyle/>
          <a:p>
            <a:r>
              <a:rPr lang="en-GB" sz="2000" dirty="0"/>
              <a:t>over 100 custom 3D objects </a:t>
            </a:r>
          </a:p>
          <a:p>
            <a:r>
              <a:rPr lang="en-GB" sz="2000" dirty="0"/>
              <a:t>custom night lighting </a:t>
            </a:r>
          </a:p>
          <a:p>
            <a:r>
              <a:rPr lang="en-GB" sz="2000" dirty="0"/>
              <a:t>accurate runways, taxiways and custom taxi signs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COST: £8.95</a:t>
            </a:r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EA8C210-EC74-8779-828B-9F550227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946" y="1575735"/>
            <a:ext cx="2748691" cy="15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2DF6A0A-EEC5-BAF4-8834-65EAC5C6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755" y="3182570"/>
            <a:ext cx="2748691" cy="15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66A832-DF25-FB2D-6DB2-EDA1E4F2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665C8-5252-A9DB-5A7D-7A6C71382094}"/>
              </a:ext>
            </a:extLst>
          </p:cNvPr>
          <p:cNvSpPr txBox="1"/>
          <p:nvPr/>
        </p:nvSpPr>
        <p:spPr>
          <a:xfrm>
            <a:off x="1027120" y="1054748"/>
            <a:ext cx="51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Welshpool (EGCW) for MSFS2024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6C255-BFB7-35B6-55B4-A907FCCBB9E1}"/>
              </a:ext>
            </a:extLst>
          </p:cNvPr>
          <p:cNvSpPr txBox="1"/>
          <p:nvPr/>
        </p:nvSpPr>
        <p:spPr>
          <a:xfrm>
            <a:off x="4419295" y="4770316"/>
            <a:ext cx="4655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5"/>
              </a:rPr>
              <a:t>https://burningbluedesign.com/product/welshpool/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97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FC5B-226C-1C1A-2A88-14E6627E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World Update 20: 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EAB0-8408-AD6A-3726-CCC0765D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4" y="1764554"/>
            <a:ext cx="5185145" cy="3054098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/>
              <a:t>Hokkaido Spaceport </a:t>
            </a:r>
            <a:r>
              <a:rPr lang="en-GB" sz="2000" dirty="0"/>
              <a:t>(JP-0052) – also known as Taiki Multi-Purpose Aerospace Park</a:t>
            </a:r>
          </a:p>
          <a:p>
            <a:r>
              <a:rPr lang="en-GB" sz="2000" b="1" dirty="0"/>
              <a:t>Kitakyushu Airport (RJFR) </a:t>
            </a:r>
            <a:r>
              <a:rPr lang="en-GB" sz="2000" dirty="0"/>
              <a:t>– located on an artificial island </a:t>
            </a:r>
          </a:p>
          <a:p>
            <a:r>
              <a:rPr lang="en-GB" sz="2000" b="1" dirty="0" err="1"/>
              <a:t>Rishiri</a:t>
            </a:r>
            <a:r>
              <a:rPr lang="en-GB" sz="2000" b="1" dirty="0"/>
              <a:t> Airport (RJER) </a:t>
            </a:r>
            <a:r>
              <a:rPr lang="en-GB" sz="2000" dirty="0"/>
              <a:t>– on the volcanic island of </a:t>
            </a:r>
            <a:r>
              <a:rPr lang="en-GB" sz="2000" dirty="0" err="1"/>
              <a:t>Rishiri</a:t>
            </a:r>
            <a:endParaRPr lang="en-GB" sz="2000" dirty="0"/>
          </a:p>
          <a:p>
            <a:r>
              <a:rPr lang="en-GB" sz="2000" b="1" dirty="0" err="1"/>
              <a:t>Sado</a:t>
            </a:r>
            <a:r>
              <a:rPr lang="en-GB" sz="2000" b="1" dirty="0"/>
              <a:t> Airport (RJSD) </a:t>
            </a:r>
            <a:r>
              <a:rPr lang="en-GB" sz="2000" dirty="0"/>
              <a:t>– on the island of </a:t>
            </a:r>
            <a:r>
              <a:rPr lang="en-GB" sz="2000" dirty="0" err="1"/>
              <a:t>Sado</a:t>
            </a:r>
            <a:endParaRPr lang="en-GB" sz="2000" dirty="0"/>
          </a:p>
          <a:p>
            <a:r>
              <a:rPr lang="en-GB" sz="2000" b="1" dirty="0"/>
              <a:t>Satsuma </a:t>
            </a:r>
            <a:r>
              <a:rPr lang="en-GB" sz="2000" b="1" dirty="0" err="1"/>
              <a:t>Iōjima</a:t>
            </a:r>
            <a:r>
              <a:rPr lang="en-GB" sz="2000" b="1" dirty="0"/>
              <a:t> Airport (RJX7) </a:t>
            </a:r>
            <a:r>
              <a:rPr lang="en-GB" sz="2000" dirty="0"/>
              <a:t>– a private airfield on </a:t>
            </a:r>
            <a:r>
              <a:rPr lang="en-GB" sz="2000" dirty="0" err="1"/>
              <a:t>Iōjima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COST: FREE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66A832-DF25-FB2D-6DB2-EDA1E4F2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3C785-352C-A485-1600-C829B714B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706" y="3897757"/>
            <a:ext cx="494802" cy="453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665C8-5252-A9DB-5A7D-7A6C71382094}"/>
              </a:ext>
            </a:extLst>
          </p:cNvPr>
          <p:cNvSpPr txBox="1"/>
          <p:nvPr/>
        </p:nvSpPr>
        <p:spPr>
          <a:xfrm>
            <a:off x="1027120" y="1054748"/>
            <a:ext cx="51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World Update 20: Japan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6C255-BFB7-35B6-55B4-A907FCCBB9E1}"/>
              </a:ext>
            </a:extLst>
          </p:cNvPr>
          <p:cNvSpPr txBox="1"/>
          <p:nvPr/>
        </p:nvSpPr>
        <p:spPr>
          <a:xfrm>
            <a:off x="4419295" y="4770316"/>
            <a:ext cx="4655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4"/>
              </a:rPr>
              <a:t>https://www.flightsimulator.com/world-update-20/</a:t>
            </a:r>
            <a:r>
              <a:rPr lang="en-GB" sz="1600" dirty="0"/>
              <a:t>  </a:t>
            </a:r>
          </a:p>
        </p:txBody>
      </p:sp>
      <p:pic>
        <p:nvPicPr>
          <p:cNvPr id="1026" name="Picture 2" descr="World Update 20: Japan">
            <a:extLst>
              <a:ext uri="{FF2B5EF4-FFF2-40B4-BE49-F238E27FC236}">
                <a16:creationId xmlns:a16="http://schemas.microsoft.com/office/drawing/2014/main" id="{6CBEE052-5C2F-B0BE-F915-690D32C1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706" y="1740721"/>
            <a:ext cx="3486098" cy="1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1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FC5B-226C-1C1A-2A88-14E6627E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Local Legend 21 for </a:t>
            </a:r>
            <a:r>
              <a:rPr lang="en-GB" b="1" dirty="0"/>
              <a:t>MSFS2024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EAB0-8408-AD6A-3726-CCC0765D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4" y="1764554"/>
            <a:ext cx="4655492" cy="305409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Nemeth Designs</a:t>
            </a:r>
          </a:p>
          <a:p>
            <a:r>
              <a:rPr lang="en-GB" sz="2400" dirty="0"/>
              <a:t>Twin engine, light utility</a:t>
            </a:r>
          </a:p>
          <a:p>
            <a:r>
              <a:rPr lang="en-GB" sz="2400" dirty="0"/>
              <a:t>A pilot favourite</a:t>
            </a:r>
          </a:p>
          <a:p>
            <a:r>
              <a:rPr lang="en-GB" sz="2400" dirty="0"/>
              <a:t>The last of 4 aircraft promised free by Microsoft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600" b="1" dirty="0"/>
              <a:t>COST:  FREE for MSFS2024 users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66A832-DF25-FB2D-6DB2-EDA1E4F2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3C785-352C-A485-1600-C829B714B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505" y="3897757"/>
            <a:ext cx="494802" cy="453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665C8-5252-A9DB-5A7D-7A6C71382094}"/>
              </a:ext>
            </a:extLst>
          </p:cNvPr>
          <p:cNvSpPr txBox="1"/>
          <p:nvPr/>
        </p:nvSpPr>
        <p:spPr>
          <a:xfrm>
            <a:off x="1027120" y="1054748"/>
            <a:ext cx="51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2"/>
                </a:solidFill>
              </a:rPr>
              <a:t>Eurocopter</a:t>
            </a:r>
            <a:r>
              <a:rPr lang="en-GB" sz="2800" b="1" dirty="0">
                <a:solidFill>
                  <a:schemeClr val="tx2"/>
                </a:solidFill>
              </a:rPr>
              <a:t> EC135 T1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6C255-BFB7-35B6-55B4-A907FCCBB9E1}"/>
              </a:ext>
            </a:extLst>
          </p:cNvPr>
          <p:cNvSpPr txBox="1"/>
          <p:nvPr/>
        </p:nvSpPr>
        <p:spPr>
          <a:xfrm>
            <a:off x="4419295" y="4770316"/>
            <a:ext cx="4655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4"/>
              </a:rPr>
              <a:t>https://www.flightsimulator.com/local-legend-21/</a:t>
            </a:r>
            <a:r>
              <a:rPr lang="en-GB" sz="1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CAF5F-4D40-9064-3347-F33D7449CC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97" y="1132240"/>
            <a:ext cx="3972010" cy="26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2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FC5B-226C-1C1A-2A88-14E6627E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Local Legend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EAB0-8408-AD6A-3726-CCC0765D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4" y="1764554"/>
            <a:ext cx="5300586" cy="3054098"/>
          </a:xfrm>
        </p:spPr>
        <p:txBody>
          <a:bodyPr>
            <a:normAutofit fontScale="70000" lnSpcReduction="20000"/>
          </a:bodyPr>
          <a:lstStyle/>
          <a:p>
            <a:r>
              <a:rPr lang="en-GB" sz="3200" dirty="0"/>
              <a:t>Twin turbo-prop</a:t>
            </a:r>
          </a:p>
          <a:p>
            <a:r>
              <a:rPr lang="en-GB" sz="3200" dirty="0"/>
              <a:t>Maiden flight 30Aug62</a:t>
            </a:r>
          </a:p>
          <a:p>
            <a:r>
              <a:rPr lang="en-GB" sz="3200" dirty="0"/>
              <a:t>182 manufactured in total</a:t>
            </a:r>
          </a:p>
          <a:p>
            <a:r>
              <a:rPr lang="en-GB" sz="3200" dirty="0"/>
              <a:t>2 pilots, 64 PAX</a:t>
            </a:r>
          </a:p>
          <a:p>
            <a:endParaRPr lang="en-GB" sz="3200" dirty="0"/>
          </a:p>
          <a:p>
            <a:r>
              <a:rPr lang="en-GB" sz="3200" dirty="0"/>
              <a:t>2 variants: VIP and Passenger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600" b="1" dirty="0"/>
              <a:t>COST:  $19.99 or available for 7-day rental $9.99 </a:t>
            </a:r>
          </a:p>
          <a:p>
            <a:pPr marL="0" indent="0">
              <a:buNone/>
            </a:pPr>
            <a:r>
              <a:rPr lang="en-GB" sz="2600" b="1" dirty="0"/>
              <a:t>| 3-day rental $6.99 | 1-day free 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66A832-DF25-FB2D-6DB2-EDA1E4F2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3C785-352C-A485-1600-C829B714B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862" y="4097033"/>
            <a:ext cx="494802" cy="453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665C8-5252-A9DB-5A7D-7A6C71382094}"/>
              </a:ext>
            </a:extLst>
          </p:cNvPr>
          <p:cNvSpPr txBox="1"/>
          <p:nvPr/>
        </p:nvSpPr>
        <p:spPr>
          <a:xfrm>
            <a:off x="1027120" y="1054748"/>
            <a:ext cx="51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NAMC YS-11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6C255-BFB7-35B6-55B4-A907FCCBB9E1}"/>
              </a:ext>
            </a:extLst>
          </p:cNvPr>
          <p:cNvSpPr txBox="1"/>
          <p:nvPr/>
        </p:nvSpPr>
        <p:spPr>
          <a:xfrm>
            <a:off x="4419295" y="4770316"/>
            <a:ext cx="4655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4"/>
              </a:rPr>
              <a:t>https://www.flightsimulator.com/local-legend-22/</a:t>
            </a:r>
            <a:r>
              <a:rPr lang="en-GB" sz="1600" dirty="0"/>
              <a:t>  </a:t>
            </a:r>
          </a:p>
        </p:txBody>
      </p:sp>
      <p:pic>
        <p:nvPicPr>
          <p:cNvPr id="2050" name="Picture 2" descr="NAMC YS-11">
            <a:extLst>
              <a:ext uri="{FF2B5EF4-FFF2-40B4-BE49-F238E27FC236}">
                <a16:creationId xmlns:a16="http://schemas.microsoft.com/office/drawing/2014/main" id="{6D8427E3-D757-14B8-9D09-7A92A5DE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422" y="1127336"/>
            <a:ext cx="4888858" cy="27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6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E704-2605-27DD-2A85-FE5E29C5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2025 Monthly Meeting Dates</a:t>
            </a:r>
          </a:p>
          <a:p>
            <a:endParaRPr lang="en-GB" sz="2000" dirty="0"/>
          </a:p>
          <a:p>
            <a:r>
              <a:rPr lang="en-GB" sz="2000" dirty="0"/>
              <a:t>Sun 26th October</a:t>
            </a:r>
          </a:p>
          <a:p>
            <a:r>
              <a:rPr lang="en-GB" sz="2000" dirty="0"/>
              <a:t>Sun 23rd November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079B9-122B-3AC2-7AC6-821A67FAAB65}"/>
              </a:ext>
            </a:extLst>
          </p:cNvPr>
          <p:cNvSpPr txBox="1"/>
          <p:nvPr/>
        </p:nvSpPr>
        <p:spPr>
          <a:xfrm>
            <a:off x="448964" y="2596987"/>
            <a:ext cx="3664920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/>
              <a:t>Sun 14th December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/>
              <a:t>Christmas Do and AGM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FBD2-F283-1B53-399C-F265AE48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85" y="3267161"/>
            <a:ext cx="174331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2CA1-EF8E-DD31-702A-AF263D4C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Merchandise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34D2F-398D-A843-B79A-1F174AD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350110"/>
            <a:ext cx="5191970" cy="213787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2400" b="1" dirty="0"/>
              <a:t>Mugs</a:t>
            </a:r>
          </a:p>
          <a:p>
            <a:r>
              <a:rPr lang="en-GB" sz="2400" dirty="0"/>
              <a:t>5.00 each</a:t>
            </a:r>
          </a:p>
          <a:p>
            <a:r>
              <a:rPr lang="en-GB" sz="2400" dirty="0"/>
              <a:t>Just 7 mugs left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2F9C4-B71F-BC70-77C2-2D3915AB5C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77" y="1671645"/>
            <a:ext cx="1327424" cy="1460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1C523-C244-2D9A-D95F-DE90BA2C0E75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BFSG Merchandise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0A3B75-B69B-D1F1-1448-F60AC88AA13F}"/>
              </a:ext>
            </a:extLst>
          </p:cNvPr>
          <p:cNvSpPr txBox="1">
            <a:spLocks/>
          </p:cNvSpPr>
          <p:nvPr/>
        </p:nvSpPr>
        <p:spPr>
          <a:xfrm>
            <a:off x="2207466" y="3318979"/>
            <a:ext cx="5191970" cy="2137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Font typeface="Arial" pitchFamily="34" charset="0"/>
              <a:buNone/>
            </a:pPr>
            <a:r>
              <a:rPr lang="en-GB" sz="2400" b="1" dirty="0"/>
              <a:t>Polo Shirts</a:t>
            </a:r>
          </a:p>
          <a:p>
            <a:r>
              <a:rPr lang="en-GB" sz="2400" dirty="0"/>
              <a:t>More can be ordered, on request</a:t>
            </a:r>
          </a:p>
          <a:p>
            <a:endParaRPr lang="en-GB" sz="2400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 descr="A blue shirt with a logo on it&#10;&#10;AI-generated content may be incorrect.">
            <a:extLst>
              <a:ext uri="{FF2B5EF4-FFF2-40B4-BE49-F238E27FC236}">
                <a16:creationId xmlns:a16="http://schemas.microsoft.com/office/drawing/2014/main" id="{F10E1279-B737-3329-3813-CF35C9578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093" y="1275440"/>
            <a:ext cx="2612942" cy="29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A482-B006-38DA-ACA5-BFFBA75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A751-6252-5024-45B2-20A62415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044700"/>
            <a:ext cx="3970330" cy="61082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Facebook Group update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308E2-9BFD-4186-73BB-56A82059DF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10" y="1771991"/>
            <a:ext cx="5190180" cy="32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2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4854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FB79-7DA8-A872-F1D6-74B39D6F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76ACF8-6528-7441-16A8-033504CB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95234"/>
              </p:ext>
            </p:extLst>
          </p:nvPr>
        </p:nvGraphicFramePr>
        <p:xfrm>
          <a:off x="296260" y="1502815"/>
          <a:ext cx="85514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20">
                  <a:extLst>
                    <a:ext uri="{9D8B030D-6E8A-4147-A177-3AD203B41FA5}">
                      <a16:colId xmlns:a16="http://schemas.microsoft.com/office/drawing/2014/main" val="3724687209"/>
                    </a:ext>
                  </a:extLst>
                </a:gridCol>
                <a:gridCol w="6413610">
                  <a:extLst>
                    <a:ext uri="{9D8B030D-6E8A-4147-A177-3AD203B41FA5}">
                      <a16:colId xmlns:a16="http://schemas.microsoft.com/office/drawing/2014/main" val="819314040"/>
                    </a:ext>
                  </a:extLst>
                </a:gridCol>
                <a:gridCol w="1527049">
                  <a:extLst>
                    <a:ext uri="{9D8B030D-6E8A-4147-A177-3AD203B41FA5}">
                      <a16:colId xmlns:a16="http://schemas.microsoft.com/office/drawing/2014/main" val="362971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Aerospace Bristol FlightRadar24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Concorde Cockpit Visuals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Tony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7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Club Terms of Reference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Andy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71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1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1ECA-BBDB-7D14-52B9-5B75ED0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Aerospace Bristol FR24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A130C-EFAC-314B-55E9-36DAF7B37D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743" y="2724455"/>
            <a:ext cx="3225165" cy="182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203BB-C8C7-806E-1A9F-3F585FF3E180}"/>
              </a:ext>
            </a:extLst>
          </p:cNvPr>
          <p:cNvSpPr txBox="1"/>
          <p:nvPr/>
        </p:nvSpPr>
        <p:spPr>
          <a:xfrm>
            <a:off x="170489" y="1686968"/>
            <a:ext cx="501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Update from Tim &amp; Pete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 kit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8605-8575-39D2-9CDE-B9FCB4493894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flightradar24</a:t>
            </a:r>
            <a:r>
              <a:rPr lang="en-GB" sz="2400" b="1" dirty="0">
                <a:solidFill>
                  <a:schemeClr val="tx2"/>
                </a:solidFill>
              </a:rPr>
              <a:t> Install at Aerospace Bristol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53F6C-1137-43B1-989F-D44479E8A2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45" y="1197405"/>
            <a:ext cx="1903017" cy="374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D7A7-84C3-3DF0-B51F-E6C48EACCF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390" y="1068936"/>
            <a:ext cx="881166" cy="39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40661377495691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C3E7F3D-DEF0-4265-977E-EAE5B54FCC26}">
  <ds:schemaRefs/>
</ds:datastoreItem>
</file>

<file path=customXml/itemProps2.xml><?xml version="1.0" encoding="utf-8"?>
<ds:datastoreItem xmlns:ds="http://schemas.openxmlformats.org/officeDocument/2006/customXml" ds:itemID="{0851EA30-C342-46F4-84B5-0E82E47810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1618</Words>
  <Application>Microsoft Office PowerPoint</Application>
  <PresentationFormat>On-screen Show (16:9)</PresentationFormat>
  <Paragraphs>301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Times New Roman</vt:lpstr>
      <vt:lpstr>Wingdings</vt:lpstr>
      <vt:lpstr>Office Theme</vt:lpstr>
      <vt:lpstr> Flight Simulation News September 2025</vt:lpstr>
      <vt:lpstr>BFSG News &amp; Reviews</vt:lpstr>
      <vt:lpstr>PowerPoint Presentation</vt:lpstr>
      <vt:lpstr>Dates</vt:lpstr>
      <vt:lpstr>BFSG Merchandise</vt:lpstr>
      <vt:lpstr>Advertising</vt:lpstr>
      <vt:lpstr>PowerPoint Presentation</vt:lpstr>
      <vt:lpstr>Projects</vt:lpstr>
      <vt:lpstr>Aerospace Bristol FR24 Update</vt:lpstr>
      <vt:lpstr>Aerospace Bristol Concorde Cockpit</vt:lpstr>
      <vt:lpstr>Club Terms of Reference</vt:lpstr>
      <vt:lpstr>Museum Visit?</vt:lpstr>
      <vt:lpstr>PowerPoint Presentation</vt:lpstr>
      <vt:lpstr>GA Virtual Flying Update</vt:lpstr>
      <vt:lpstr>Heavies Virtual Flying Update</vt:lpstr>
      <vt:lpstr>Heavies Virtual Flying Update</vt:lpstr>
      <vt:lpstr>BFSG Screenshot</vt:lpstr>
      <vt:lpstr>Monthly Flying Tip</vt:lpstr>
      <vt:lpstr>VATSIM Updates</vt:lpstr>
      <vt:lpstr>PowerPoint Presentation</vt:lpstr>
      <vt:lpstr>WingFlex A320 Overhead CUBE</vt:lpstr>
      <vt:lpstr>X-Plane 12.3.0 Beta</vt:lpstr>
      <vt:lpstr>ToLiss Weather Radar (X-Plane)</vt:lpstr>
      <vt:lpstr>JustSim Nice for X-Plane 12</vt:lpstr>
      <vt:lpstr>Aeroscape Southampton for X-Plane 12</vt:lpstr>
      <vt:lpstr>iniBuilds Leeds Bradford V2 Enhanced</vt:lpstr>
      <vt:lpstr>RealVFR Guernsey Airport</vt:lpstr>
      <vt:lpstr>Fabio Merlo FlightControlSpotter</vt:lpstr>
      <vt:lpstr>Fenix Simulations A320 BFU Patch 2</vt:lpstr>
      <vt:lpstr>UK2000 Scenery Birmingham Airport</vt:lpstr>
      <vt:lpstr>Burning Blue Design Welshpool Airport</vt:lpstr>
      <vt:lpstr>World Update 20: Japan</vt:lpstr>
      <vt:lpstr>Local Legend 21 for MSFS2024</vt:lpstr>
      <vt:lpstr>Local Legend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News - for Sep25</dc:title>
  <dc:creator>Keith Iremonger</dc:creator>
  <cp:lastModifiedBy>Keith Iremonger</cp:lastModifiedBy>
  <cp:revision>138</cp:revision>
  <dcterms:created xsi:type="dcterms:W3CDTF">2017-08-01T15:40:51Z</dcterms:created>
  <dcterms:modified xsi:type="dcterms:W3CDTF">2025-09-28T18:54:42Z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