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6"/>
  </p:notesMasterIdLst>
  <p:sldIdLst>
    <p:sldId id="256" r:id="rId4"/>
    <p:sldId id="340" r:id="rId5"/>
    <p:sldId id="312" r:id="rId6"/>
    <p:sldId id="342" r:id="rId7"/>
    <p:sldId id="384" r:id="rId8"/>
    <p:sldId id="365" r:id="rId9"/>
    <p:sldId id="1550" r:id="rId10"/>
    <p:sldId id="1603" r:id="rId11"/>
    <p:sldId id="1604" r:id="rId12"/>
    <p:sldId id="1605" r:id="rId13"/>
    <p:sldId id="1606" r:id="rId14"/>
    <p:sldId id="1607" r:id="rId15"/>
    <p:sldId id="1522" r:id="rId16"/>
    <p:sldId id="1544" r:id="rId17"/>
    <p:sldId id="401" r:id="rId18"/>
    <p:sldId id="1523" r:id="rId19"/>
    <p:sldId id="1524" r:id="rId20"/>
    <p:sldId id="1610" r:id="rId21"/>
    <p:sldId id="1511" r:id="rId22"/>
    <p:sldId id="1506" r:id="rId23"/>
    <p:sldId id="1509" r:id="rId24"/>
    <p:sldId id="1546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7033"/>
    <a:srgbClr val="E39A39"/>
    <a:srgbClr val="FE9202"/>
    <a:srgbClr val="E7FF01"/>
    <a:srgbClr val="1D3A00"/>
    <a:srgbClr val="5EEC3C"/>
    <a:srgbClr val="CC0099"/>
    <a:srgbClr val="6C1A00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8430" autoAdjust="0"/>
  </p:normalViewPr>
  <p:slideViewPr>
    <p:cSldViewPr>
      <p:cViewPr varScale="1">
        <p:scale>
          <a:sx n="129" d="100"/>
          <a:sy n="129" d="100"/>
        </p:scale>
        <p:origin x="702" y="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195" y="2113635"/>
            <a:ext cx="7177135" cy="16797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3946095"/>
            <a:ext cx="7164342" cy="61082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81762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413610" cy="78868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0"/>
            <a:ext cx="6413610" cy="38176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tlenavmap.org/manuals/littlenavmap/release/2.4/en/WEBSERVER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vroheritagemuseum.co.uk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hEhdJ-j1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spberrypi.com/software/operating-systems/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vim.com/" TargetMode="External"/><Relationship Id="rId2" Type="http://schemas.openxmlformats.org/officeDocument/2006/relationships/hyperlink" Target="https://xhsi.sourceforge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github.com/scott-vincent/instrument-pane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9" y="1960930"/>
            <a:ext cx="8551480" cy="1679754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4000" b="1" dirty="0"/>
              <a:t>Flight Simulation News August 2025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3946095"/>
            <a:ext cx="7164342" cy="610821"/>
          </a:xfrm>
        </p:spPr>
        <p:txBody>
          <a:bodyPr>
            <a:normAutofit/>
          </a:bodyPr>
          <a:lstStyle/>
          <a:p>
            <a:r>
              <a:rPr lang="en-US" dirty="0"/>
              <a:t>31 August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3055B-39DD-46A3-AB8F-04685C9D4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85" y="336286"/>
            <a:ext cx="1517899" cy="137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51619-B599-FCF1-158A-BEB4C014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LittleNavMap</a:t>
            </a:r>
            <a:r>
              <a:rPr lang="en-GB" dirty="0"/>
              <a:t> Internal Web Server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96F09-4923-5443-2F50-624EEBE654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935" y="1176830"/>
            <a:ext cx="3229837" cy="3946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E6D19E-A907-66AC-097C-158DFC7C2B14}"/>
              </a:ext>
            </a:extLst>
          </p:cNvPr>
          <p:cNvSpPr txBox="1"/>
          <p:nvPr/>
        </p:nvSpPr>
        <p:spPr>
          <a:xfrm>
            <a:off x="201975" y="1189103"/>
            <a:ext cx="526684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LNM Internal Web Server</a:t>
            </a:r>
          </a:p>
          <a:p>
            <a:r>
              <a:rPr lang="en-GB" dirty="0"/>
              <a:t>Little </a:t>
            </a:r>
            <a:r>
              <a:rPr lang="en-GB" dirty="0" err="1"/>
              <a:t>Navmap</a:t>
            </a:r>
            <a:r>
              <a:rPr lang="en-GB" dirty="0"/>
              <a:t> includes an internal web server showing the map, aircraft progress and airport information with an optional automatic refresh in a web browser. </a:t>
            </a:r>
          </a:p>
          <a:p>
            <a:endParaRPr lang="en-GB" dirty="0"/>
          </a:p>
          <a:p>
            <a:r>
              <a:rPr lang="en-GB" dirty="0"/>
              <a:t>The page can be accessed from any computer, tablet, smartphone or RASPBERRY PI in your local network.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Setup Guide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https://www.littlenavmap.org/manuals/littlenavmap/release/2.4/en/WEBSERVER.html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21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F3CC-4DA1-B338-9225-ABE6CD7F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Aston Martin cars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70C1A-88CC-87DF-0829-1E5E3ADD8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044701"/>
            <a:ext cx="8246070" cy="610820"/>
          </a:xfrm>
        </p:spPr>
        <p:txBody>
          <a:bodyPr/>
          <a:lstStyle/>
          <a:p>
            <a:r>
              <a:rPr lang="en-GB" dirty="0"/>
              <a:t>In the Concorde hangar… until Mon 01</a:t>
            </a:r>
            <a:r>
              <a:rPr lang="en-GB" baseline="30000" dirty="0"/>
              <a:t>st</a:t>
            </a:r>
            <a:r>
              <a:rPr lang="en-GB" dirty="0"/>
              <a:t> Sep only</a:t>
            </a:r>
          </a:p>
        </p:txBody>
      </p:sp>
      <p:pic>
        <p:nvPicPr>
          <p:cNvPr id="5" name="Picture 4" descr="A group of cars in a garage&#10;&#10;AI-generated content may be incorrect.">
            <a:extLst>
              <a:ext uri="{FF2B5EF4-FFF2-40B4-BE49-F238E27FC236}">
                <a16:creationId xmlns:a16="http://schemas.microsoft.com/office/drawing/2014/main" id="{4353AA1A-D41E-CE56-972A-A106E1A244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75" y="1646341"/>
            <a:ext cx="7473395" cy="33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7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F3CC-4DA1-B338-9225-ABE6CD7F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Museum Visit?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70C1A-88CC-87DF-0829-1E5E3ADD8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114895"/>
            <a:ext cx="8246070" cy="6108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 the back of last year’s RAF Cosford trip…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DA20BC-37E1-2CBE-19AA-D33467A873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770" y="1851336"/>
            <a:ext cx="5088887" cy="2877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EBE70-5DD6-EF5A-0637-C312B1C3C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29" y="1616722"/>
            <a:ext cx="2362530" cy="943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FDA34E-0FB7-19B4-CA90-55C0EA691898}"/>
              </a:ext>
            </a:extLst>
          </p:cNvPr>
          <p:cNvSpPr txBox="1"/>
          <p:nvPr/>
        </p:nvSpPr>
        <p:spPr>
          <a:xfrm>
            <a:off x="546241" y="1960930"/>
            <a:ext cx="27486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South of Manchester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£9 admission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3hrs by car from Bristol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4hrs by train from Bristol Temple Meads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E2F5C4-B354-1F71-A1A1-71BC405BF57F}"/>
              </a:ext>
            </a:extLst>
          </p:cNvPr>
          <p:cNvSpPr txBox="1"/>
          <p:nvPr/>
        </p:nvSpPr>
        <p:spPr>
          <a:xfrm>
            <a:off x="3655769" y="4729833"/>
            <a:ext cx="5088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4"/>
              </a:rPr>
              <a:t>www.avroheritagemuseum.co.uk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6442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2266340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Project Updates</a:t>
            </a:r>
          </a:p>
        </p:txBody>
      </p:sp>
    </p:spTree>
    <p:extLst>
      <p:ext uri="{BB962C8B-B14F-4D97-AF65-F5344CB8AC3E}">
        <p14:creationId xmlns:p14="http://schemas.microsoft.com/office/powerpoint/2010/main" val="148543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FB79-7DA8-A872-F1D6-74B39D6F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76ACF8-6528-7441-16A8-033504CBE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024322"/>
              </p:ext>
            </p:extLst>
          </p:nvPr>
        </p:nvGraphicFramePr>
        <p:xfrm>
          <a:off x="296260" y="1502815"/>
          <a:ext cx="85514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820">
                  <a:extLst>
                    <a:ext uri="{9D8B030D-6E8A-4147-A177-3AD203B41FA5}">
                      <a16:colId xmlns:a16="http://schemas.microsoft.com/office/drawing/2014/main" val="3724687209"/>
                    </a:ext>
                  </a:extLst>
                </a:gridCol>
                <a:gridCol w="6413610">
                  <a:extLst>
                    <a:ext uri="{9D8B030D-6E8A-4147-A177-3AD203B41FA5}">
                      <a16:colId xmlns:a16="http://schemas.microsoft.com/office/drawing/2014/main" val="819314040"/>
                    </a:ext>
                  </a:extLst>
                </a:gridCol>
                <a:gridCol w="1527049">
                  <a:extLst>
                    <a:ext uri="{9D8B030D-6E8A-4147-A177-3AD203B41FA5}">
                      <a16:colId xmlns:a16="http://schemas.microsoft.com/office/drawing/2014/main" val="3629712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Primary PoC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60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Aerospace Bristol FlightRadar24 feed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5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Concorde Cockpit Visuals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Tony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27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Club Terms of Reference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Andy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71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314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1ECA-BBDB-7D14-52B9-5B75ED09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Aerospace Bristol FR24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A130C-EFAC-314B-55E9-36DAF7B37D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743" y="2724455"/>
            <a:ext cx="3225165" cy="1823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3203BB-C8C7-806E-1A9F-3F585FF3E180}"/>
              </a:ext>
            </a:extLst>
          </p:cNvPr>
          <p:cNvSpPr txBox="1"/>
          <p:nvPr/>
        </p:nvSpPr>
        <p:spPr>
          <a:xfrm>
            <a:off x="170489" y="1686968"/>
            <a:ext cx="5012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Update from Tim &amp; Pete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Demo kit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48605-8575-39D2-9CDE-B9FCB4493894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tx2"/>
                </a:solidFill>
              </a:rPr>
              <a:t>flightradar24</a:t>
            </a:r>
            <a:r>
              <a:rPr lang="en-GB" sz="2400" b="1" dirty="0">
                <a:solidFill>
                  <a:schemeClr val="tx2"/>
                </a:solidFill>
              </a:rPr>
              <a:t> Install at Aerospace Bristol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D53F6C-1137-43B1-989F-D44479E8A2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345" y="1197405"/>
            <a:ext cx="1903017" cy="3744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77D7A7-84C3-3DF0-B51F-E6C48EACCF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390" y="1068936"/>
            <a:ext cx="881166" cy="39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8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655C-1BFE-81E2-4586-F0E4648A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Aerospace Bristol Concorde Cockpit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E4671-287F-7546-4429-4AFE6EAB7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59" y="1044701"/>
            <a:ext cx="6719021" cy="522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Upgrading the Visuals for Concorde Cockpit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3ECBE-389C-86C0-112E-3BF1F62AAC8F}"/>
              </a:ext>
            </a:extLst>
          </p:cNvPr>
          <p:cNvSpPr txBox="1"/>
          <p:nvPr/>
        </p:nvSpPr>
        <p:spPr>
          <a:xfrm>
            <a:off x="251045" y="1609368"/>
            <a:ext cx="53898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 visuals are using the aging FSX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We’re talking</a:t>
            </a:r>
            <a:r>
              <a:rPr lang="en-GB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John D and John B</a:t>
            </a:r>
            <a:endParaRPr lang="en-GB" kern="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Latest proposal is to recreate a flight from Heathrow to Washington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a flight commentary from </a:t>
            </a:r>
            <a:r>
              <a:rPr lang="en-GB" dirty="0" err="1"/>
              <a:t>Capt</a:t>
            </a:r>
            <a:r>
              <a:rPr lang="en-GB" dirty="0"/>
              <a:t> John Hutchinson taken from a BBC film with Noel Edmunds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John has already edited the YouTube video to just leave the comments by </a:t>
            </a:r>
            <a:r>
              <a:rPr lang="en-GB" dirty="0" err="1"/>
              <a:t>Capt</a:t>
            </a:r>
            <a:r>
              <a:rPr lang="en-GB" dirty="0"/>
              <a:t> Hutchinson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B1C5CA-255B-166F-A27F-CCD6DA3198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788" y="1875384"/>
            <a:ext cx="3127651" cy="22663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C3C5BD-50C1-5A7A-160B-C25F78E9A11B}"/>
              </a:ext>
            </a:extLst>
          </p:cNvPr>
          <p:cNvSpPr txBox="1"/>
          <p:nvPr/>
        </p:nvSpPr>
        <p:spPr>
          <a:xfrm>
            <a:off x="5765305" y="4141724"/>
            <a:ext cx="312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Aerospace Bristol Concorde Cockpit</a:t>
            </a:r>
          </a:p>
        </p:txBody>
      </p:sp>
    </p:spTree>
    <p:extLst>
      <p:ext uri="{BB962C8B-B14F-4D97-AF65-F5344CB8AC3E}">
        <p14:creationId xmlns:p14="http://schemas.microsoft.com/office/powerpoint/2010/main" val="2405058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C5B2-488F-0927-AEB2-A0BF2946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Club Terms of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839E-2623-DC48-8D10-21BFAFC9B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6" y="1044701"/>
            <a:ext cx="5650084" cy="213787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</a:rPr>
              <a:t>We now have the following for review by the group:</a:t>
            </a:r>
          </a:p>
          <a:p>
            <a:pPr marL="0" indent="0">
              <a:buNone/>
            </a:pPr>
            <a:endParaRPr lang="en-GB" sz="1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BFSG Officer Roles</a:t>
            </a:r>
          </a:p>
          <a:p>
            <a:r>
              <a:rPr lang="en-GB" sz="2000" dirty="0">
                <a:solidFill>
                  <a:schemeClr val="tx2"/>
                </a:solidFill>
              </a:rPr>
              <a:t>BFSG Club Constitution</a:t>
            </a:r>
          </a:p>
          <a:p>
            <a:r>
              <a:rPr lang="en-GB" sz="2000" dirty="0">
                <a:solidFill>
                  <a:schemeClr val="tx2"/>
                </a:solidFill>
              </a:rPr>
              <a:t>BFSG Code of Ethics and Behaviour</a:t>
            </a:r>
          </a:p>
          <a:p>
            <a:r>
              <a:rPr lang="en-GB" sz="2000" dirty="0">
                <a:solidFill>
                  <a:schemeClr val="tx2"/>
                </a:solidFill>
              </a:rPr>
              <a:t>BFSG Privacy Policy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8D868-8899-9C32-B7B5-9842CDF761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326" y="1121052"/>
            <a:ext cx="2050118" cy="2901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E51AA4-D5CB-DC66-0235-CA5C49DA3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13" y="2063913"/>
            <a:ext cx="2065185" cy="2901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61EDCB-BFE8-6EDB-2CC9-58EEE98E1397}"/>
              </a:ext>
            </a:extLst>
          </p:cNvPr>
          <p:cNvSpPr txBox="1"/>
          <p:nvPr/>
        </p:nvSpPr>
        <p:spPr>
          <a:xfrm>
            <a:off x="296259" y="3487980"/>
            <a:ext cx="5497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All comments received by Sun 28th Sep 2025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Final edits made in October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Released a version 1.0 in November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Endorsed at inaugural BFSG AGM in December</a:t>
            </a:r>
          </a:p>
        </p:txBody>
      </p:sp>
    </p:spTree>
    <p:extLst>
      <p:ext uri="{BB962C8B-B14F-4D97-AF65-F5344CB8AC3E}">
        <p14:creationId xmlns:p14="http://schemas.microsoft.com/office/powerpoint/2010/main" val="1720419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99C5-4DDA-3335-ACEC-43643CFA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 PC Update</a:t>
            </a:r>
          </a:p>
        </p:txBody>
      </p:sp>
      <p:pic>
        <p:nvPicPr>
          <p:cNvPr id="8" name="Picture 7" descr="A room with a computer and control panel&#10;&#10;AI-generated content may be incorrect.">
            <a:extLst>
              <a:ext uri="{FF2B5EF4-FFF2-40B4-BE49-F238E27FC236}">
                <a16:creationId xmlns:a16="http://schemas.microsoft.com/office/drawing/2014/main" id="{6EC9391D-AC65-02BF-2DB3-89FC0C424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434129" y="1039239"/>
            <a:ext cx="3817625" cy="4090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EDFAFE-DA82-BD6D-44E4-78E45B28D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160" y="3879487"/>
            <a:ext cx="1829055" cy="1181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B4BDC0-25BF-FE43-E75E-D21F6FDDF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9" y="1044700"/>
            <a:ext cx="2067558" cy="21709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393A67-D8D4-9B11-1C82-28AB7781968B}"/>
              </a:ext>
            </a:extLst>
          </p:cNvPr>
          <p:cNvSpPr txBox="1"/>
          <p:nvPr/>
        </p:nvSpPr>
        <p:spPr>
          <a:xfrm>
            <a:off x="296260" y="3396640"/>
            <a:ext cx="1985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Norm’s flight sim setup now installed at 2385 Melksham Sqn.</a:t>
            </a:r>
          </a:p>
        </p:txBody>
      </p:sp>
    </p:spTree>
    <p:extLst>
      <p:ext uri="{BB962C8B-B14F-4D97-AF65-F5344CB8AC3E}">
        <p14:creationId xmlns:p14="http://schemas.microsoft.com/office/powerpoint/2010/main" val="297970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BFSG Weekly </a:t>
            </a:r>
          </a:p>
          <a:p>
            <a:pPr marL="0" indent="0" algn="ctr">
              <a:buNone/>
            </a:pPr>
            <a:r>
              <a:rPr lang="en-GB" sz="6600" b="1" dirty="0"/>
              <a:t>Virtual Fly-ins Update</a:t>
            </a:r>
          </a:p>
        </p:txBody>
      </p:sp>
    </p:spTree>
    <p:extLst>
      <p:ext uri="{BB962C8B-B14F-4D97-AF65-F5344CB8AC3E}">
        <p14:creationId xmlns:p14="http://schemas.microsoft.com/office/powerpoint/2010/main" val="336809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3F93-7F6F-4BE6-C3CC-9DC5D14BB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17" y="3851838"/>
            <a:ext cx="2443280" cy="122164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/>
              <a:t>Presentation on news &amp; reviews will start at: 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4800" dirty="0"/>
              <a:t>12:00h</a:t>
            </a:r>
          </a:p>
        </p:txBody>
      </p:sp>
      <p:pic>
        <p:nvPicPr>
          <p:cNvPr id="1026" name="Picture 2" descr="Twelve O`Clock — Stock Photo © gemenacom #2116074">
            <a:extLst>
              <a:ext uri="{FF2B5EF4-FFF2-40B4-BE49-F238E27FC236}">
                <a16:creationId xmlns:a16="http://schemas.microsoft.com/office/drawing/2014/main" id="{7D0AECBA-D449-C115-C183-25836B778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835" y="1103148"/>
            <a:ext cx="2798423" cy="279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A14D07F-0A44-C41C-9D59-A9B3417F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/>
          <a:lstStyle/>
          <a:p>
            <a:r>
              <a:rPr lang="en-GB" dirty="0"/>
              <a:t>BFSG News &amp; Reviews</a:t>
            </a:r>
          </a:p>
        </p:txBody>
      </p:sp>
    </p:spTree>
    <p:extLst>
      <p:ext uri="{BB962C8B-B14F-4D97-AF65-F5344CB8AC3E}">
        <p14:creationId xmlns:p14="http://schemas.microsoft.com/office/powerpoint/2010/main" val="2006873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1E37-9473-318B-AA87-5A3DBDB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 Virtual Flying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A2921-A48F-DD55-3880-CD60B305F890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GA Virtual Flying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F56E7-42F8-548B-0F5E-40021994ABD2}"/>
              </a:ext>
            </a:extLst>
          </p:cNvPr>
          <p:cNvSpPr txBox="1"/>
          <p:nvPr/>
        </p:nvSpPr>
        <p:spPr>
          <a:xfrm>
            <a:off x="296260" y="1658916"/>
            <a:ext cx="3048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Tuesday evenings, from 19:30h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PoC: Mike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E422C6-3554-114A-8405-5BC7FD30254F}"/>
              </a:ext>
            </a:extLst>
          </p:cNvPr>
          <p:cNvSpPr/>
          <p:nvPr/>
        </p:nvSpPr>
        <p:spPr>
          <a:xfrm>
            <a:off x="3503065" y="1044623"/>
            <a:ext cx="5556491" cy="40061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29Jul25</a:t>
            </a:r>
            <a:r>
              <a:rPr lang="en-GB" sz="1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secretive flight around Moscow, checking out the airbase at </a:t>
            </a:r>
            <a:r>
              <a:rPr lang="en-GB" sz="12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Stupino</a:t>
            </a:r>
            <a:r>
              <a:rPr lang="en-GB" sz="1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Flight plan by Bob B.  </a:t>
            </a:r>
            <a:r>
              <a:rPr lang="en-GB" sz="1200" b="1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UUBC UUFL UBOL UUMI  UBIO UUDD UUWW</a:t>
            </a:r>
            <a:r>
              <a:rPr lang="en-GB" sz="1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(9 virtual pilots)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05Aug25</a:t>
            </a:r>
            <a:r>
              <a:rPr lang="en-GB" sz="1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follow up of a previous flight, photographing castles in Slovakia and Czech Republic. Flight plan by Pete A. </a:t>
            </a:r>
            <a:r>
              <a:rPr lang="en-GB" sz="1200" b="1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LZZI LKPT LKPO</a:t>
            </a:r>
            <a:r>
              <a:rPr lang="en-GB" sz="1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Five castles enroute. (10 virtual pilots)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12Aug25 </a:t>
            </a:r>
            <a:r>
              <a:rPr lang="en-GB" sz="1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scenic flight in North Carolina. Flight plan by Mike C. </a:t>
            </a:r>
            <a:r>
              <a:rPr lang="en-GB" sz="1200" b="1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14A 8A7 KUKF KGEV NC14 NC06 2NCO</a:t>
            </a:r>
            <a:r>
              <a:rPr lang="en-GB" sz="1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(10 virtual pilots)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19Aug25</a:t>
            </a:r>
            <a:r>
              <a:rPr lang="en-GB" sz="1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scenic flight in Austria and Germany with passengers. Flight plan by John S. GTFD LOWZ LOIJ EDWW EDPN LOIR LOWI. (10 virtual pilots)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26Aug25</a:t>
            </a:r>
            <a:r>
              <a:rPr lang="en-GB" sz="1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passenger carrying flight in Yosemite National Park - California. Flight plan by Tony P </a:t>
            </a:r>
            <a:r>
              <a:rPr lang="en-GB" sz="1200" b="1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KFAT KLSN KMOD 024 KMMH</a:t>
            </a:r>
            <a:r>
              <a:rPr lang="en-GB" sz="1200" b="1" kern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( 12 pilots)</a:t>
            </a:r>
          </a:p>
        </p:txBody>
      </p:sp>
      <p:pic>
        <p:nvPicPr>
          <p:cNvPr id="7" name="Picture 6" descr="A row of small airplanes on a runway&#10;&#10;Description automatically generated">
            <a:extLst>
              <a:ext uri="{FF2B5EF4-FFF2-40B4-BE49-F238E27FC236}">
                <a16:creationId xmlns:a16="http://schemas.microsoft.com/office/drawing/2014/main" id="{9F5FBDAB-7DE0-0105-97ED-CDBE7AC3E5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3029448"/>
            <a:ext cx="3201313" cy="20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33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1E37-9473-318B-AA87-5A3DBDB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BFSG Screenshot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A2921-A48F-DD55-3880-CD60B305F890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Best Screenshot</a:t>
            </a:r>
          </a:p>
        </p:txBody>
      </p:sp>
      <p:pic>
        <p:nvPicPr>
          <p:cNvPr id="5" name="Picture 4" descr="A plane flying over a field&#10;&#10;AI-generated content may be incorrect.">
            <a:extLst>
              <a:ext uri="{FF2B5EF4-FFF2-40B4-BE49-F238E27FC236}">
                <a16:creationId xmlns:a16="http://schemas.microsoft.com/office/drawing/2014/main" id="{A09D5FEC-8958-C0D5-5B07-FD4A69D109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0211"/>
            <a:ext cx="9144000" cy="405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11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3F2E-B60B-4EB6-26A2-1FBA57CC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Monthly Flying 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78F29-034C-0F14-FD57-3D0A0EA20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1191273"/>
            <a:ext cx="5955496" cy="464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Instrument Scan</a:t>
            </a:r>
          </a:p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2E9DCA-3D74-5216-AA15-2F0685F603F5}"/>
              </a:ext>
            </a:extLst>
          </p:cNvPr>
          <p:cNvSpPr txBox="1"/>
          <p:nvPr/>
        </p:nvSpPr>
        <p:spPr>
          <a:xfrm>
            <a:off x="5640935" y="1111627"/>
            <a:ext cx="33595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Begin each scan cycle on the </a:t>
            </a:r>
            <a:r>
              <a:rPr lang="en-GB" sz="1600" b="1" dirty="0">
                <a:solidFill>
                  <a:schemeClr val="tx2"/>
                </a:solidFill>
              </a:rPr>
              <a:t>attitude indicator</a:t>
            </a:r>
            <a:r>
              <a:rPr lang="en-GB" sz="1600" dirty="0">
                <a:solidFill>
                  <a:schemeClr val="tx2"/>
                </a:solidFill>
              </a:rPr>
              <a:t> to establish aircraft pitch and bank.</a:t>
            </a:r>
          </a:p>
          <a:p>
            <a:endParaRPr lang="en-GB" sz="1600" dirty="0">
              <a:solidFill>
                <a:schemeClr val="tx2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</a:rPr>
              <a:t>Radiate outward from the attitude indicator to airspeed, altimeter, heading, and VSI—then back to the attitude indicator.</a:t>
            </a:r>
          </a:p>
          <a:p>
            <a:endParaRPr lang="en-GB" sz="1600" dirty="0">
              <a:solidFill>
                <a:schemeClr val="tx2"/>
              </a:solidFill>
            </a:endParaRPr>
          </a:p>
          <a:p>
            <a:r>
              <a:rPr lang="en-GB" sz="1600" dirty="0">
                <a:solidFill>
                  <a:schemeClr val="tx2"/>
                </a:solidFill>
              </a:rPr>
              <a:t>Interpret each instrument’s “full story” rather than grabbing brief glances.</a:t>
            </a:r>
          </a:p>
          <a:p>
            <a:endParaRPr lang="en-GB" sz="1600" dirty="0">
              <a:solidFill>
                <a:schemeClr val="tx2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</a:rPr>
              <a:t>Adjust your scan rhythm based on cockpit layout and flight phase (e.g., cruise vs. approach).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6DCDDE-790C-E87D-58E8-0C89FFCC97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872" y="1808225"/>
            <a:ext cx="3512215" cy="28573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D2D232-6552-24E9-BCFB-CFD32B03E2B6}"/>
              </a:ext>
            </a:extLst>
          </p:cNvPr>
          <p:cNvSpPr txBox="1"/>
          <p:nvPr/>
        </p:nvSpPr>
        <p:spPr>
          <a:xfrm>
            <a:off x="448966" y="4700522"/>
            <a:ext cx="45811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hlinkClick r:id="rId3"/>
              </a:rPr>
              <a:t>https://www.youtube.com/watch?v=zGhEhdJ-j1g</a:t>
            </a:r>
            <a:r>
              <a:rPr lang="en-GB" sz="1600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511DF4-F5AC-43BD-BFB3-F2066BA10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445" y="1423397"/>
            <a:ext cx="1286054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4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2266340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Parish Notices</a:t>
            </a:r>
          </a:p>
        </p:txBody>
      </p:sp>
    </p:spTree>
    <p:extLst>
      <p:ext uri="{BB962C8B-B14F-4D97-AF65-F5344CB8AC3E}">
        <p14:creationId xmlns:p14="http://schemas.microsoft.com/office/powerpoint/2010/main" val="181454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14D07F-0A44-C41C-9D59-A9B3417F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/>
          <a:lstStyle/>
          <a:p>
            <a:r>
              <a:rPr lang="en-GB" dirty="0"/>
              <a:t>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E704-2605-27DD-2A85-FE5E29C5F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2025 Monthly Meeting Dates</a:t>
            </a:r>
          </a:p>
          <a:p>
            <a:endParaRPr lang="en-GB" sz="2000" dirty="0"/>
          </a:p>
          <a:p>
            <a:r>
              <a:rPr lang="en-GB" sz="2000" dirty="0"/>
              <a:t>Sun 28th September</a:t>
            </a:r>
          </a:p>
          <a:p>
            <a:r>
              <a:rPr lang="en-GB" sz="2000" dirty="0"/>
              <a:t>Sun 26th October</a:t>
            </a:r>
          </a:p>
          <a:p>
            <a:endParaRPr lang="en-GB" sz="2000" dirty="0"/>
          </a:p>
          <a:p>
            <a:endParaRPr lang="en-GB" sz="2000" b="1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F079B9-122B-3AC2-7AC6-821A67FAAB65}"/>
              </a:ext>
            </a:extLst>
          </p:cNvPr>
          <p:cNvSpPr txBox="1"/>
          <p:nvPr/>
        </p:nvSpPr>
        <p:spPr>
          <a:xfrm>
            <a:off x="448964" y="2596987"/>
            <a:ext cx="36649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/>
              <a:t>Sun 23rd November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/>
              <a:t>Sun 14th December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/>
              <a:t>Christmas Do and AGM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DBFBD2-F283-1B53-399C-F265AE48D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985" y="3267161"/>
            <a:ext cx="1743318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0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5377-5958-E3B9-8E5A-CA6211C5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 flight simulator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B2299-D6A9-CA7E-3776-5764CB47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61" y="1658916"/>
            <a:ext cx="4886560" cy="3232245"/>
          </a:xfrm>
        </p:spPr>
        <p:txBody>
          <a:bodyPr>
            <a:normAutofit/>
          </a:bodyPr>
          <a:lstStyle/>
          <a:p>
            <a:r>
              <a:rPr lang="en-GB" sz="2400" dirty="0"/>
              <a:t>Many of us have old software..</a:t>
            </a:r>
          </a:p>
          <a:p>
            <a:endParaRPr lang="en-GB" sz="2400" dirty="0"/>
          </a:p>
          <a:p>
            <a:r>
              <a:rPr lang="en-GB" sz="2400" dirty="0"/>
              <a:t>So far, now raised: </a:t>
            </a:r>
            <a:r>
              <a:rPr lang="en-GB" sz="2400" b="1" dirty="0"/>
              <a:t>£440.00</a:t>
            </a:r>
          </a:p>
          <a:p>
            <a:endParaRPr lang="en-GB" sz="2400" b="1" dirty="0"/>
          </a:p>
          <a:p>
            <a:r>
              <a:rPr lang="en-GB" sz="2400" dirty="0"/>
              <a:t>Please continue to bring along, if happy for proceeds to go to club funds.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00757-9815-69CC-A446-F97EDD37A6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65" y="1197405"/>
            <a:ext cx="1733338" cy="193361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15CA3F-BC9B-A25D-E15C-A52FDD1D2E56}"/>
              </a:ext>
            </a:extLst>
          </p:cNvPr>
          <p:cNvSpPr/>
          <p:nvPr/>
        </p:nvSpPr>
        <p:spPr>
          <a:xfrm>
            <a:off x="5776951" y="3335275"/>
            <a:ext cx="3223494" cy="17064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ox of a photo software&#10;&#10;Description automatically generated with medium confidence">
            <a:extLst>
              <a:ext uri="{FF2B5EF4-FFF2-40B4-BE49-F238E27FC236}">
                <a16:creationId xmlns:a16="http://schemas.microsoft.com/office/drawing/2014/main" id="{40707F1A-C49B-3B55-4AF2-9BD4EAC7D2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361" y="3534771"/>
            <a:ext cx="1190219" cy="1381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2E813A-C76B-3554-9E1A-76657965DA3E}"/>
              </a:ext>
            </a:extLst>
          </p:cNvPr>
          <p:cNvSpPr txBox="1"/>
          <p:nvPr/>
        </p:nvSpPr>
        <p:spPr>
          <a:xfrm>
            <a:off x="7609411" y="3802685"/>
            <a:ext cx="139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tx2"/>
                </a:solidFill>
              </a:rPr>
              <a:t>Anybody have this?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BBB2A-44D0-DE06-9389-930BB0AAB2BA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Old flight simulator software</a:t>
            </a:r>
          </a:p>
        </p:txBody>
      </p:sp>
    </p:spTree>
    <p:extLst>
      <p:ext uri="{BB962C8B-B14F-4D97-AF65-F5344CB8AC3E}">
        <p14:creationId xmlns:p14="http://schemas.microsoft.com/office/powerpoint/2010/main" val="381462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2CA1-EF8E-DD31-702A-AF263D4C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BFSG Merchandise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34D2F-398D-A843-B79A-1F174AD53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1350110"/>
            <a:ext cx="5191970" cy="2137870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2400" b="1" dirty="0"/>
              <a:t>Mugs</a:t>
            </a:r>
          </a:p>
          <a:p>
            <a:r>
              <a:rPr lang="en-GB" sz="2400" dirty="0"/>
              <a:t>5.00 each</a:t>
            </a:r>
          </a:p>
          <a:p>
            <a:r>
              <a:rPr lang="en-GB" sz="2400" dirty="0"/>
              <a:t>Just 7 mugs left</a:t>
            </a:r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2F9C4-B71F-BC70-77C2-2D3915AB5C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177" y="1671645"/>
            <a:ext cx="1327424" cy="1460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41C523-C244-2D9A-D95F-DE90BA2C0E75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BFSG Merchandise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0A3B75-B69B-D1F1-1448-F60AC88AA13F}"/>
              </a:ext>
            </a:extLst>
          </p:cNvPr>
          <p:cNvSpPr txBox="1">
            <a:spLocks/>
          </p:cNvSpPr>
          <p:nvPr/>
        </p:nvSpPr>
        <p:spPr>
          <a:xfrm>
            <a:off x="2207466" y="3318979"/>
            <a:ext cx="5191970" cy="2137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indent="0">
              <a:buFont typeface="Arial" pitchFamily="34" charset="0"/>
              <a:buNone/>
            </a:pPr>
            <a:r>
              <a:rPr lang="en-GB" sz="2400" b="1" dirty="0"/>
              <a:t>Polo Shirts</a:t>
            </a:r>
          </a:p>
          <a:p>
            <a:r>
              <a:rPr lang="en-GB" sz="2400" dirty="0"/>
              <a:t>More can be ordered, on request</a:t>
            </a:r>
          </a:p>
          <a:p>
            <a:endParaRPr lang="en-GB" sz="2400" dirty="0"/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 descr="A blue shirt with a logo on it&#10;&#10;AI-generated content may be incorrect.">
            <a:extLst>
              <a:ext uri="{FF2B5EF4-FFF2-40B4-BE49-F238E27FC236}">
                <a16:creationId xmlns:a16="http://schemas.microsoft.com/office/drawing/2014/main" id="{F10E1279-B737-3329-3813-CF35C95783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2093" y="1275440"/>
            <a:ext cx="2612942" cy="29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9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A482-B006-38DA-ACA5-BFFBA756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FA751-6252-5024-45B2-20A62415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044700"/>
            <a:ext cx="3970330" cy="61082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Facebook Group update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308E2-9BFD-4186-73BB-56A82059DF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10" y="1771991"/>
            <a:ext cx="5190180" cy="324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2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45E9-703F-B02B-1EA3-A4F471CA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Raspberry Pi Pop Up Store!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80475-0058-C545-1CFF-EF70C7E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57" y="1044700"/>
            <a:ext cx="8505179" cy="53000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Raspberry Pi store was in Bristol for 2 days!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74D23-05A3-3DD9-53A1-0BE8BCD6BD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499" y="2419045"/>
            <a:ext cx="1982973" cy="1726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074040-3E31-B3E3-F890-236F68722E1E}"/>
              </a:ext>
            </a:extLst>
          </p:cNvPr>
          <p:cNvSpPr txBox="1"/>
          <p:nvPr/>
        </p:nvSpPr>
        <p:spPr>
          <a:xfrm>
            <a:off x="6923268" y="4206671"/>
            <a:ext cx="222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RPi v5 From </a:t>
            </a:r>
            <a:r>
              <a:rPr lang="en-GB" sz="1000" b="1" dirty="0"/>
              <a:t>£48 </a:t>
            </a:r>
            <a:r>
              <a:rPr lang="en-GB" sz="1000" dirty="0"/>
              <a:t>for 2Gb RAM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970094-CD56-7A22-5CFF-C7675ED7C8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57" y="1727415"/>
            <a:ext cx="3980682" cy="3416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EF4BAB-6BBE-E6C1-9AED-143F1F5F9A58}"/>
              </a:ext>
            </a:extLst>
          </p:cNvPr>
          <p:cNvSpPr txBox="1"/>
          <p:nvPr/>
        </p:nvSpPr>
        <p:spPr>
          <a:xfrm>
            <a:off x="4266589" y="1806875"/>
            <a:ext cx="412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Fri 29</a:t>
            </a:r>
            <a:r>
              <a:rPr lang="en-GB" baseline="30000" dirty="0"/>
              <a:t>th</a:t>
            </a:r>
            <a:r>
              <a:rPr lang="en-GB" dirty="0"/>
              <a:t> Aug &amp; Sat 30</a:t>
            </a:r>
            <a:r>
              <a:rPr lang="en-GB" baseline="30000" dirty="0"/>
              <a:t>th</a:t>
            </a:r>
            <a:r>
              <a:rPr lang="en-GB" dirty="0"/>
              <a:t> Aug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09:30 to 20:00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Mall, Cribbs Causeway (nr M&amp;S)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362B4B-5F71-9DAD-DDAC-905ECC4780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705" y="3091716"/>
            <a:ext cx="1346841" cy="10534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126965-E381-F299-5179-A1E5A624764D}"/>
              </a:ext>
            </a:extLst>
          </p:cNvPr>
          <p:cNvSpPr txBox="1"/>
          <p:nvPr/>
        </p:nvSpPr>
        <p:spPr>
          <a:xfrm>
            <a:off x="4437470" y="4206670"/>
            <a:ext cx="222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RPi Zero 2 W From </a:t>
            </a:r>
            <a:r>
              <a:rPr lang="en-GB" sz="1000" b="1" dirty="0"/>
              <a:t>£14.40</a:t>
            </a:r>
            <a:endParaRPr lang="en-GB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784C07-0E61-3D03-5230-DA2AA296F3B0}"/>
              </a:ext>
            </a:extLst>
          </p:cNvPr>
          <p:cNvSpPr txBox="1"/>
          <p:nvPr/>
        </p:nvSpPr>
        <p:spPr>
          <a:xfrm>
            <a:off x="4362260" y="4495767"/>
            <a:ext cx="4591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Both run Raspberry Pi Operating System</a:t>
            </a:r>
          </a:p>
          <a:p>
            <a:r>
              <a:rPr lang="en-GB" sz="1400" dirty="0">
                <a:hlinkClick r:id="rId5"/>
              </a:rPr>
              <a:t>https://www.raspberrypi.com/software/operating-systems/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191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8EE3-52ED-3A80-5FC0-A8C18963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do on a Raspberry Pi?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A04F0-E4CE-4771-5875-57446107C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044700"/>
            <a:ext cx="7787954" cy="3817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All sims</a:t>
            </a:r>
          </a:p>
          <a:p>
            <a:r>
              <a:rPr lang="en-GB" sz="2000" dirty="0"/>
              <a:t>Browse to </a:t>
            </a:r>
            <a:r>
              <a:rPr lang="en-GB" sz="2000" dirty="0" err="1"/>
              <a:t>LittleNavMap</a:t>
            </a:r>
            <a:r>
              <a:rPr lang="en-GB" sz="2000" dirty="0"/>
              <a:t> using LNM’s built-in Web Server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For X-Plane</a:t>
            </a:r>
          </a:p>
          <a:p>
            <a:r>
              <a:rPr lang="en-GB" sz="2000" dirty="0"/>
              <a:t>Run XHSI for Raspberry Pi for X-Plane showing 737 type</a:t>
            </a:r>
          </a:p>
          <a:p>
            <a:pPr marL="0" indent="0">
              <a:buNone/>
            </a:pPr>
            <a:r>
              <a:rPr lang="en-GB" sz="2000" dirty="0"/>
              <a:t>	Navigation Display – </a:t>
            </a:r>
            <a:r>
              <a:rPr lang="en-GB" sz="2000" dirty="0">
                <a:hlinkClick r:id="rId2"/>
              </a:rPr>
              <a:t>xhsi.sourceforge.net</a:t>
            </a:r>
            <a:r>
              <a:rPr lang="en-GB" sz="2000" dirty="0"/>
              <a:t> </a:t>
            </a:r>
          </a:p>
          <a:p>
            <a:r>
              <a:rPr lang="en-GB" sz="2000" dirty="0"/>
              <a:t>Run </a:t>
            </a:r>
            <a:r>
              <a:rPr lang="en-GB" sz="2000" dirty="0" err="1"/>
              <a:t>SimVim</a:t>
            </a:r>
            <a:r>
              <a:rPr lang="en-GB" sz="2000" dirty="0"/>
              <a:t> Panel for X-Plane - </a:t>
            </a:r>
            <a:r>
              <a:rPr lang="en-GB" sz="2000" dirty="0">
                <a:hlinkClick r:id="rId3"/>
              </a:rPr>
              <a:t>www.simvim.com</a:t>
            </a:r>
            <a:r>
              <a:rPr lang="en-GB" sz="2000" dirty="0"/>
              <a:t> 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For MSFS 2020 / 2024</a:t>
            </a:r>
          </a:p>
          <a:p>
            <a:r>
              <a:rPr lang="en-GB" sz="2000" dirty="0"/>
              <a:t>Run Instrument Panel - </a:t>
            </a:r>
            <a:r>
              <a:rPr lang="en-GB" sz="2000" dirty="0">
                <a:hlinkClick r:id="rId4"/>
              </a:rPr>
              <a:t>github.com/</a:t>
            </a:r>
            <a:r>
              <a:rPr lang="en-GB" sz="2000" dirty="0" err="1">
                <a:hlinkClick r:id="rId4"/>
              </a:rPr>
              <a:t>scott-vincent</a:t>
            </a:r>
            <a:r>
              <a:rPr lang="en-GB" sz="2000" dirty="0">
                <a:hlinkClick r:id="rId4"/>
              </a:rPr>
              <a:t>/instrument-panel</a:t>
            </a:r>
            <a:r>
              <a:rPr lang="en-GB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22C7C-AE8B-05FD-E39E-DF2A0D57FE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280" y="1212081"/>
            <a:ext cx="1828507" cy="181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6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SlideTemplateConfiguration><![CDATA[{"slideVersion":1,"isValidatorEnabled":false,"isLocked":false,"elementsMetadata":[],"slideId":"638406613774956910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0851EA30-C342-46F4-84B5-0E82E4781056}">
  <ds:schemaRefs/>
</ds:datastoreItem>
</file>

<file path=customXml/itemProps2.xml><?xml version="1.0" encoding="utf-8"?>
<ds:datastoreItem xmlns:ds="http://schemas.openxmlformats.org/officeDocument/2006/customXml" ds:itemID="{8C3E7F3D-DEF0-4265-977E-EAE5B54FCC2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831</Words>
  <Application>Microsoft Office PowerPoint</Application>
  <PresentationFormat>On-screen Show (16:9)</PresentationFormat>
  <Paragraphs>152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Calibri</vt:lpstr>
      <vt:lpstr>Wingdings</vt:lpstr>
      <vt:lpstr>Office Theme</vt:lpstr>
      <vt:lpstr> Flight Simulation News August 2025</vt:lpstr>
      <vt:lpstr>BFSG News &amp; Reviews</vt:lpstr>
      <vt:lpstr>PowerPoint Presentation</vt:lpstr>
      <vt:lpstr>Dates</vt:lpstr>
      <vt:lpstr>Old flight simulator software</vt:lpstr>
      <vt:lpstr>BFSG Merchandise</vt:lpstr>
      <vt:lpstr>Advertising</vt:lpstr>
      <vt:lpstr>Raspberry Pi Pop Up Store!</vt:lpstr>
      <vt:lpstr>What can you do on a Raspberry Pi?</vt:lpstr>
      <vt:lpstr>LittleNavMap Internal Web Server</vt:lpstr>
      <vt:lpstr>Aston Martin cars</vt:lpstr>
      <vt:lpstr>Museum Visit?</vt:lpstr>
      <vt:lpstr>PowerPoint Presentation</vt:lpstr>
      <vt:lpstr>Projects</vt:lpstr>
      <vt:lpstr>Aerospace Bristol FR24 Update</vt:lpstr>
      <vt:lpstr>Aerospace Bristol Concorde Cockpit</vt:lpstr>
      <vt:lpstr>Club Terms of Reference</vt:lpstr>
      <vt:lpstr>Norm PC Update</vt:lpstr>
      <vt:lpstr>PowerPoint Presentation</vt:lpstr>
      <vt:lpstr>GA Virtual Flying Update</vt:lpstr>
      <vt:lpstr>BFSG Screenshot</vt:lpstr>
      <vt:lpstr>Monthly Flying Tip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BFSG News - for Aug25</dc:title>
  <dc:creator>Keith Iremonger</dc:creator>
  <cp:lastModifiedBy>Keith Iremonger</cp:lastModifiedBy>
  <cp:revision>129</cp:revision>
  <dcterms:created xsi:type="dcterms:W3CDTF">2017-08-01T15:40:51Z</dcterms:created>
  <dcterms:modified xsi:type="dcterms:W3CDTF">2025-09-02T19:45:09Z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